
<file path=[Content_Types].xml><?xml version="1.0" encoding="utf-8"?>
<Types xmlns="http://schemas.openxmlformats.org/package/2006/content-types">
  <Default Extension="png" ContentType="image/png"/>
  <Default Extension="jpeg" ContentType="image/jpeg"/>
  <Default Extension="jpg" ContentType="image/jpeg"/>
  <Default Extension="gif" ContentType="image/gif"/>
  <Default Extension="rels" ContentType="application/vnd.openxmlformats-package.relationships+xml"/>
  <Default Extension="xml" ContentType="application/xml"/>
  <Override PartName="/ppt/presentation.xml" ContentType="application/vnd.openxmlformats-officedocument.presentationml.presentation.main+xml"/>
  <Override PartName="/docProps/core.xml" ContentType="application/vnd.openxmlformats-package.core-properties+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Override PartName="/ppt/slides/slide14.xml" ContentType="application/vnd.openxmlformats-officedocument.presentationml.slide+xml"/>
  <Override PartName="/ppt/notesSlides/notesSlide14.xml" ContentType="application/vnd.openxmlformats-officedocument.presentationml.notesSlide+xml"/>
  <Override PartName="/ppt/slides/slide15.xml" ContentType="application/vnd.openxmlformats-officedocument.presentationml.slide+xml"/>
  <Override PartName="/ppt/notesSlides/notesSlide15.xml" ContentType="application/vnd.openxmlformats-officedocument.presentationml.notesSlide+xml"/>
  <Override PartName="/ppt/slides/slide16.xml" ContentType="application/vnd.openxmlformats-officedocument.presentationml.slide+xml"/>
  <Override PartName="/ppt/notesSlides/notesSlide16.xml" ContentType="application/vnd.openxmlformats-officedocument.presentationml.notesSlide+xml"/>
  <Override PartName="/ppt/slides/slide17.xml" ContentType="application/vnd.openxmlformats-officedocument.presentationml.slide+xml"/>
  <Override PartName="/ppt/notesSlides/notesSlide17.xml" ContentType="application/vnd.openxmlformats-officedocument.presentationml.notesSlide+xml"/>
  <Override PartName="/ppt/slides/slide18.xml" ContentType="application/vnd.openxmlformats-officedocument.presentationml.slide+xml"/>
  <Override PartName="/ppt/notesSlides/notesSlide18.xml" ContentType="application/vnd.openxmlformats-officedocument.presentationml.notesSlide+xml"/>
  <Override PartName="/ppt/slides/slide19.xml" ContentType="application/vnd.openxmlformats-officedocument.presentationml.slide+xml"/>
  <Override PartName="/ppt/notesSlides/notesSlide19.xml" ContentType="application/vnd.openxmlformats-officedocument.presentationml.notesSlide+xml"/>
  <Override PartName="/ppt/slides/slide20.xml" ContentType="application/vnd.openxmlformats-officedocument.presentationml.slide+xml"/>
  <Override PartName="/ppt/slides/slide21.xml" ContentType="application/vnd.openxmlformats-officedocument.presentationml.slide+xml"/>
  <Override PartName="/ppt/notesSlides/notesSlide21.xml" ContentType="application/vnd.openxmlformats-officedocument.presentationml.notesSlide+xml"/>
  <Override PartName="/ppt/slides/slide22.xml" ContentType="application/vnd.openxmlformats-officedocument.presentationml.slide+xml"/>
  <Override PartName="/ppt/notesSlides/notesSlide22.xml" ContentType="application/vnd.openxmlformats-officedocument.presentationml.notesSlide+xml"/>
  <Override PartName="/ppt/slides/slide23.xml" ContentType="application/vnd.openxmlformats-officedocument.presentationml.slide+xml"/>
  <Override PartName="/ppt/notesSlides/notesSlide23.xml" ContentType="application/vnd.openxmlformats-officedocument.presentationml.notesSlide+xml"/>
  <Override PartName="/ppt/slides/slide24.xml" ContentType="application/vnd.openxmlformats-officedocument.presentationml.slide+xml"/>
  <Override PartName="/ppt/notesSlides/notesSlide24.xml" ContentType="application/vnd.openxmlformats-officedocument.presentationml.notesSlide+xml"/>
  <Override PartName="/ppt/slides/slide25.xml" ContentType="application/vnd.openxmlformats-officedocument.presentationml.slide+xml"/>
  <Override PartName="/ppt/notesSlides/notesSlide25.xml" ContentType="application/vnd.openxmlformats-officedocument.presentationml.notesSlide+xml"/>
  <Override PartName="/ppt/slides/slide26.xml" ContentType="application/vnd.openxmlformats-officedocument.presentationml.slide+xml"/>
  <Override PartName="/ppt/slides/slide27.xml" ContentType="application/vnd.openxmlformats-officedocument.presentationml.slide+xml"/>
  <Override PartName="/ppt/notesSlides/notesSlide27.xml" ContentType="application/vnd.openxmlformats-officedocument.presentationml.notes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Slides/notesSlide32.xml" ContentType="application/vnd.openxmlformats-officedocument.presentationml.notesSlide+xml"/>
  <Override PartName="/ppt/slides/slide33.xml" ContentType="application/vnd.openxmlformats-officedocument.presentationml.slide+xml"/>
  <Override PartName="/ppt/slides/slide34.xml" ContentType="application/vnd.openxmlformats-officedocument.presentationml.slide+xml"/>
  <Override PartName="/ppt/notesSlides/notesSlide34.xml" ContentType="application/vnd.openxmlformats-officedocument.presentationml.notesSlide+xml"/>
  <Override PartName="/ppt/slides/slide35.xml" ContentType="application/vnd.openxmlformats-officedocument.presentationml.slide+xml"/>
  <Override PartName="/ppt/notesSlides/notesSlide35.xml" ContentType="application/vnd.openxmlformats-officedocument.presentationml.notesSlide+xml"/>
  <Override PartName="/ppt/slides/slide36.xml" ContentType="application/vnd.openxmlformats-officedocument.presentationml.slide+xml"/>
  <Override PartName="/ppt/notesSlides/notesSlide36.xml" ContentType="application/vnd.openxmlformats-officedocument.presentationml.notesSlide+xml"/>
  <Override PartName="/ppt/slides/slide37.xml" ContentType="application/vnd.openxmlformats-officedocument.presentationml.slide+xml"/>
  <Override PartName="/ppt/notesSlides/notesSlide37.xml" ContentType="application/vnd.openxmlformats-officedocument.presentationml.notesSlide+xml"/>
  <Override PartName="/ppt/slides/slide38.xml" ContentType="application/vnd.openxmlformats-officedocument.presentationml.slide+xml"/>
  <Override PartName="/ppt/slides/slide39.xml" ContentType="application/vnd.openxmlformats-officedocument.presentationml.slide+xml"/>
  <Override PartName="/ppt/notesSlides/notesSlide39.xml" ContentType="application/vnd.openxmlformats-officedocument.presentationml.notesSlide+xml"/>
  <Override PartName="/ppt/slides/slide40.xml" ContentType="application/vnd.openxmlformats-officedocument.presentationml.slide+xml"/>
  <Override PartName="/ppt/notesSlides/notesSlide40.xml" ContentType="application/vnd.openxmlformats-officedocument.presentationml.notesSlide+xml"/>
  <Override PartName="/ppt/slides/slide41.xml" ContentType="application/vnd.openxmlformats-officedocument.presentationml.slide+xml"/>
  <Override PartName="/ppt/notesSlides/notesSlide41.xml" ContentType="application/vnd.openxmlformats-officedocument.presentationml.notesSlide+xml"/>
  <Override PartName="/ppt/slides/slide42.xml" ContentType="application/vnd.openxmlformats-officedocument.presentationml.slide+xml"/>
  <Override PartName="/ppt/notesSlides/notesSlide42.xml" ContentType="application/vnd.openxmlformats-officedocument.presentationml.notesSlide+xml"/>
  <Override PartName="/ppt/slides/slide43.xml" ContentType="application/vnd.openxmlformats-officedocument.presentationml.slide+xml"/>
  <Override PartName="/ppt/notesSlides/notesSlide43.xml" ContentType="application/vnd.openxmlformats-officedocument.presentationml.notesSlide+xml"/>
  <Override PartName="/ppt/slides/slide44.xml" ContentType="application/vnd.openxmlformats-officedocument.presentationml.slide+xml"/>
  <Override PartName="/ppt/notesSlides/notesSlide44.xml" ContentType="application/vnd.openxmlformats-officedocument.presentationml.notesSlide+xml"/>
  <Override PartName="/ppt/slides/slide45.xml" ContentType="application/vnd.openxmlformats-officedocument.presentationml.slide+xml"/>
  <Override PartName="/ppt/notesSlides/notesSlide45.xml" ContentType="application/vnd.openxmlformats-officedocument.presentationml.notesSlide+xml"/>
  <Override PartName="/ppt/slides/slide46.xml" ContentType="application/vnd.openxmlformats-officedocument.presentationml.slide+xml"/>
  <Override PartName="/ppt/notesSlides/notesSlide46.xml" ContentType="application/vnd.openxmlformats-officedocument.presentationml.notesSlide+xml"/>
  <Override PartName="/ppt/slides/slide47.xml" ContentType="application/vnd.openxmlformats-officedocument.presentationml.slide+xml"/>
  <Override PartName="/ppt/notesSlides/notesSlide47.xml" ContentType="application/vnd.openxmlformats-officedocument.presentationml.notesSlide+xml"/>
  <Override PartName="/ppt/slides/slide48.xml" ContentType="application/vnd.openxmlformats-officedocument.presentationml.slide+xml"/>
  <Override PartName="/ppt/slides/slide49.xml" ContentType="application/vnd.openxmlformats-officedocument.presentationml.slide+xml"/>
  <Override PartName="/ppt/notesSlides/notesSlide49.xml" ContentType="application/vnd.openxmlformats-officedocument.presentationml.notesSlide+xml"/>
  <Override PartName="/ppt/slides/slide50.xml" ContentType="application/vnd.openxmlformats-officedocument.presentationml.slide+xml"/>
  <Override PartName="/ppt/notesSlides/notesSlide50.xml" ContentType="application/vnd.openxmlformats-officedocument.presentationml.notesSlide+xml"/>
  <Override PartName="/ppt/slides/slide51.xml" ContentType="application/vnd.openxmlformats-officedocument.presentationml.slide+xml"/>
  <Override PartName="/ppt/notesSlides/notesSlide51.xml" ContentType="application/vnd.openxmlformats-officedocument.presentationml.notesSlide+xml"/>
  <Override PartName="/ppt/slides/slide52.xml" ContentType="application/vnd.openxmlformats-officedocument.presentationml.slide+xml"/>
  <Override PartName="/ppt/notesSlides/notesSlide52.xml" ContentType="application/vnd.openxmlformats-officedocument.presentationml.notesSlide+xml"/>
  <Override PartName="/ppt/slides/slide53.xml" ContentType="application/vnd.openxmlformats-officedocument.presentationml.slide+xml"/>
  <Override PartName="/ppt/notesSlides/notesSlide53.xml" ContentType="application/vnd.openxmlformats-officedocument.presentationml.notesSlide+xml"/>
  <Override PartName="/ppt/slides/slide54.xml" ContentType="application/vnd.openxmlformats-officedocument.presentationml.slide+xml"/>
  <Override PartName="/ppt/notesSlides/notesSlide54.xml" ContentType="application/vnd.openxmlformats-officedocument.presentationml.notesSlide+xml"/>
  <Override PartName="/ppt/slides/slide55.xml" ContentType="application/vnd.openxmlformats-officedocument.presentationml.slide+xml"/>
  <Override PartName="/ppt/notesSlides/notesSlide55.xml" ContentType="application/vnd.openxmlformats-officedocument.presentationml.notesSlide+xml"/>
  <Override PartName="/ppt/slides/slide56.xml" ContentType="application/vnd.openxmlformats-officedocument.presentationml.slide+xml"/>
  <Override PartName="/ppt/slides/slide57.xml" ContentType="application/vnd.openxmlformats-officedocument.presentationml.slide+xml"/>
  <Override PartName="/ppt/notesSlides/notesSlide57.xml" ContentType="application/vnd.openxmlformats-officedocument.presentationml.notesSlide+xml"/>
  <Override PartName="/ppt/slides/slide58.xml" ContentType="application/vnd.openxmlformats-officedocument.presentationml.slide+xml"/>
  <Override PartName="/ppt/notesSlides/notesSlide58.xml" ContentType="application/vnd.openxmlformats-officedocument.presentationml.notes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Slides/notesSlide62.xml" ContentType="application/vnd.openxmlformats-officedocument.presentationml.notesSlide+xml"/>
  <Override PartName="/ppt/slides/slide63.xml" ContentType="application/vnd.openxmlformats-officedocument.presentationml.slide+xml"/>
  <Override PartName="/ppt/notesSlides/notesSlide63.xml" ContentType="application/vnd.openxmlformats-officedocument.presentationml.notesSlide+xml"/>
  <Override PartName="/ppt/slides/slide64.xml" ContentType="application/vnd.openxmlformats-officedocument.presentationml.slide+xml"/>
  <Override PartName="/ppt/notesSlides/notesSlide64.xml" ContentType="application/vnd.openxmlformats-officedocument.presentationml.notesSlide+xml"/>
  <Override PartName="/ppt/slides/slide65.xml" ContentType="application/vnd.openxmlformats-officedocument.presentationml.slide+xml"/>
  <Override PartName="/ppt/notesSlides/notesSlide65.xml" ContentType="application/vnd.openxmlformats-officedocument.presentationml.notesSlide+xml"/>
  <Override PartName="/ppt/slides/slide66.xml" ContentType="application/vnd.openxmlformats-officedocument.presentationml.slide+xml"/>
  <Override PartName="/ppt/slides/slide67.xml" ContentType="application/vnd.openxmlformats-officedocument.presentationml.slide+xml"/>
  <Override PartName="/ppt/notesSlides/notesSlide67.xml" ContentType="application/vnd.openxmlformats-officedocument.presentationml.notesSlide+xml"/>
  <Override PartName="/ppt/slides/slide68.xml" ContentType="application/vnd.openxmlformats-officedocument.presentationml.slide+xml"/>
  <Override PartName="/ppt/notesSlides/notesSlide68.xml" ContentType="application/vnd.openxmlformats-officedocument.presentationml.notesSlide+xml"/>
  <Override PartName="/ppt/slides/slide69.xml" ContentType="application/vnd.openxmlformats-officedocument.presentationml.slide+xml"/>
  <Override PartName="/ppt/notesSlides/notesSlide69.xml" ContentType="application/vnd.openxmlformats-officedocument.presentationml.notesSlide+xml"/>
  <Override PartName="/ppt/slides/slide70.xml" ContentType="application/vnd.openxmlformats-officedocument.presentationml.slide+xml"/>
  <Override PartName="/ppt/notesSlides/notesSlide70.xml" ContentType="application/vnd.openxmlformats-officedocument.presentationml.notes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Slides/notesSlide88.xml" ContentType="application/vnd.openxmlformats-officedocument.presentationml.notesSlide+xml"/>
  <Override PartName="/ppt/slides/slide89.xml" ContentType="application/vnd.openxmlformats-officedocument.presentationml.slide+xml"/>
  <Override PartName="/ppt/notesSlides/notesSlide89.xml" ContentType="application/vnd.openxmlformats-officedocument.presentationml.notesSlide+xml"/>
  <Override PartName="/ppt/slides/slide90.xml" ContentType="application/vnd.openxmlformats-officedocument.presentationml.slide+xml"/>
  <Override PartName="/ppt/notesSlides/notesSlide90.xml" ContentType="application/vnd.openxmlformats-officedocument.presentationml.notesSlide+xml"/>
  <Override PartName="/ppt/slides/slide91.xml" ContentType="application/vnd.openxmlformats-officedocument.presentationml.slide+xml"/>
  <Override PartName="/ppt/notesSlides/notesSlide91.xml" ContentType="application/vnd.openxmlformats-officedocument.presentationml.notesSlide+xml"/>
  <Override PartName="/ppt/slides/slide92.xml" ContentType="application/vnd.openxmlformats-officedocument.presentationml.slide+xml"/>
  <Override PartName="/ppt/notesSlides/notesSlide92.xml" ContentType="application/vnd.openxmlformats-officedocument.presentationml.notesSlide+xml"/>
  <Override PartName="/ppt/slides/slide93.xml" ContentType="application/vnd.openxmlformats-officedocument.presentationml.slide+xml"/>
  <Override PartName="/ppt/slides/slide94.xml" ContentType="application/vnd.openxmlformats-officedocument.presentationml.slide+xml"/>
  <Override PartName="/ppt/notesSlides/notesSlide94.xml" ContentType="application/vnd.openxmlformats-officedocument.presentationml.notesSlide+xml"/>
  <Override PartName="/ppt/slides/slide95.xml" ContentType="application/vnd.openxmlformats-officedocument.presentationml.slide+xml"/>
  <Override PartName="/ppt/notesSlides/notesSlide95.xml" ContentType="application/vnd.openxmlformats-officedocument.presentationml.notesSlide+xml"/>
  <Override PartName="/ppt/slides/slide96.xml" ContentType="application/vnd.openxmlformats-officedocument.presentationml.slide+xml"/>
  <Override PartName="/ppt/notesSlides/notesSlide96.xml" ContentType="application/vnd.openxmlformats-officedocument.presentationml.notesSlide+xml"/>
  <Override PartName="/ppt/slides/slide97.xml" ContentType="application/vnd.openxmlformats-officedocument.presentationml.slide+xml"/>
  <Override PartName="/ppt/notesSlides/notesSlide97.xml" ContentType="application/vnd.openxmlformats-officedocument.presentationml.notesSlide+xml"/>
  <Override PartName="/ppt/slides/slide98.xml" ContentType="application/vnd.openxmlformats-officedocument.presentationml.slide+xml"/>
  <Override PartName="/ppt/slides/slide99.xml" ContentType="application/vnd.openxmlformats-officedocument.presentationml.slide+xml"/>
  <Override PartName="/ppt/notesSlides/notesSlide99.xml" ContentType="application/vnd.openxmlformats-officedocument.presentationml.notesSlide+xml"/>
  <Override PartName="/ppt/slides/slide100.xml" ContentType="application/vnd.openxmlformats-officedocument.presentationml.slide+xml"/>
  <Override PartName="/ppt/notesSlides/notesSlide100.xml" ContentType="application/vnd.openxmlformats-officedocument.presentationml.notesSlide+xml"/>
  <Override PartName="/ppt/slides/slide101.xml" ContentType="application/vnd.openxmlformats-officedocument.presentationml.slide+xml"/>
  <Override PartName="/ppt/notesSlides/notesSlide101.xml" ContentType="application/vnd.openxmlformats-officedocument.presentationml.notesSlide+xml"/>
  <Override PartName="/ppt/slides/slide102.xml" ContentType="application/vnd.openxmlformats-officedocument.presentationml.slide+xml"/>
  <Override PartName="/ppt/notesSlides/notesSlide102.xml" ContentType="application/vnd.openxmlformats-officedocument.presentationml.notesSlide+xml"/>
  <Override PartName="/ppt/slides/slide103.xml" ContentType="application/vnd.openxmlformats-officedocument.presentationml.slide+xml"/>
  <Override PartName="/ppt/notesSlides/notesSlide103.xml" ContentType="application/vnd.openxmlformats-officedocument.presentationml.notesSlide+xml"/>
  <Override PartName="/ppt/slides/slide104.xml" ContentType="application/vnd.openxmlformats-officedocument.presentationml.slide+xml"/>
  <Override PartName="/ppt/notesSlides/notesSlide104.xml" ContentType="application/vnd.openxmlformats-officedocument.presentationml.notesSlide+xml"/>
  <Override PartName="/ppt/slides/slide105.xml" ContentType="application/vnd.openxmlformats-officedocument.presentationml.slide+xml"/>
  <Override PartName="/ppt/notesSlides/notesSlide105.xml" ContentType="application/vnd.openxmlformats-officedocument.presentationml.notesSlide+xml"/>
  <Override PartName="/ppt/slides/slide106.xml" ContentType="application/vnd.openxmlformats-officedocument.presentationml.slide+xml"/>
  <Override PartName="/ppt/notesSlides/notesSlide106.xml" ContentType="application/vnd.openxmlformats-officedocument.presentationml.notesSlide+xml"/>
  <Override PartName="/ppt/slides/slide107.xml" ContentType="application/vnd.openxmlformats-officedocument.presentationml.slide+xml"/>
  <Override PartName="/ppt/notesSlides/notesSlide107.xml" ContentType="application/vnd.openxmlformats-officedocument.presentationml.notesSlide+xml"/>
  <Override PartName="/ppt/slides/slide108.xml" ContentType="application/vnd.openxmlformats-officedocument.presentationml.slide+xml"/>
  <Override PartName="/ppt/slides/slide109.xml" ContentType="application/vnd.openxmlformats-officedocument.presentationml.slide+xml"/>
  <Override PartName="/ppt/notesSlides/notesSlide109.xml" ContentType="application/vnd.openxmlformats-officedocument.presentationml.notesSlide+xml"/>
  <Override PartName="/ppt/slides/slide110.xml" ContentType="application/vnd.openxmlformats-officedocument.presentationml.slide+xml"/>
  <Override PartName="/ppt/notesSlides/notesSlide110.xml" ContentType="application/vnd.openxmlformats-officedocument.presentationml.notesSlide+xml"/>
  <Override PartName="/ppt/slides/slide111.xml" ContentType="application/vnd.openxmlformats-officedocument.presentationml.slide+xml"/>
  <Override PartName="/ppt/notesSlides/notesSlide111.xml" ContentType="application/vnd.openxmlformats-officedocument.presentationml.notesSlide+xml"/>
  <Override PartName="/ppt/slides/slide112.xml" ContentType="application/vnd.openxmlformats-officedocument.presentationml.slide+xml"/>
  <Override PartName="/ppt/slides/slide113.xml" ContentType="application/vnd.openxmlformats-officedocument.presentationml.slide+xml"/>
  <Override PartName="/ppt/notesSlides/notesSlide113.xml" ContentType="application/vnd.openxmlformats-officedocument.presentationml.notesSlide+xml"/>
  <Override PartName="/ppt/slides/slide114.xml" ContentType="application/vnd.openxmlformats-officedocument.presentationml.slide+xml"/>
  <Override PartName="/ppt/notesSlides/notesSlide114.xml" ContentType="application/vnd.openxmlformats-officedocument.presentationml.notesSlide+xml"/>
  <Override PartName="/ppt/slides/slide115.xml" ContentType="application/vnd.openxmlformats-officedocument.presentationml.slide+xml"/>
  <Override PartName="/ppt/notesSlides/notesSlide115.xml" ContentType="application/vnd.openxmlformats-officedocument.presentationml.notesSlide+xml"/>
  <Override PartName="/ppt/slides/slide116.xml" ContentType="application/vnd.openxmlformats-officedocument.presentationml.slide+xml"/>
  <Override PartName="/ppt/notesSlides/notesSlide116.xml" ContentType="application/vnd.openxmlformats-officedocument.presentationml.notesSlide+xml"/>
  <Override PartName="/ppt/slides/slide117.xml" ContentType="application/vnd.openxmlformats-officedocument.presentationml.slide+xml"/>
  <Override PartName="/ppt/notesSlides/notesSlide117.xml" ContentType="application/vnd.openxmlformats-officedocument.presentationml.notesSlide+xml"/>
  <Override PartName="/ppt/slides/slide118.xml" ContentType="application/vnd.openxmlformats-officedocument.presentationml.slide+xml"/>
  <Override PartName="/ppt/notesSlides/notesSlide118.xml" ContentType="application/vnd.openxmlformats-officedocument.presentationml.notesSlide+xml"/>
  <Override PartName="/ppt/slides/slide119.xml" ContentType="application/vnd.openxmlformats-officedocument.presentationml.slide+xml"/>
  <Override PartName="/ppt/notesSlides/notesSlide119.xml" ContentType="application/vnd.openxmlformats-officedocument.presentationml.notesSlide+xml"/>
  <Override PartName="/ppt/slides/slide120.xml" ContentType="application/vnd.openxmlformats-officedocument.presentationml.slide+xml"/>
  <Override PartName="/ppt/notesSlides/notesSlide120.xml" ContentType="application/vnd.openxmlformats-officedocument.presentationml.notesSlide+xml"/>
  <Override PartName="/ppt/slides/slide121.xml" ContentType="application/vnd.openxmlformats-officedocument.presentationml.slide+xml"/>
  <Override PartName="/ppt/notesSlides/notesSlide121.xml" ContentType="application/vnd.openxmlformats-officedocument.presentationml.notesSlide+xml"/>
  <Override PartName="/ppt/slides/slide122.xml" ContentType="application/vnd.openxmlformats-officedocument.presentationml.slide+xml"/>
  <Override PartName="/ppt/notesSlides/notesSlide122.xml" ContentType="application/vnd.openxmlformats-officedocument.presentationml.notesSlide+xml"/>
  <Override PartName="/ppt/slides/slide123.xml" ContentType="application/vnd.openxmlformats-officedocument.presentationml.slide+xml"/>
  <Override PartName="/ppt/notesSlides/notesSlide123.xml" ContentType="application/vnd.openxmlformats-officedocument.presentationml.notesSlide+xml"/>
  <Override PartName="/ppt/slides/slide124.xml" ContentType="application/vnd.openxmlformats-officedocument.presentationml.slide+xml"/>
  <Override PartName="/ppt/notesSlides/notesSlide124.xml" ContentType="application/vnd.openxmlformats-officedocument.presentationml.notes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notesSlides/notesSlide139.xml" ContentType="application/vnd.openxmlformats-officedocument.presentationml.notesSlide+xml"/>
  <Override PartName="/ppt/slides/slide140.xml" ContentType="application/vnd.openxmlformats-officedocument.presentationml.slide+xml"/>
  <Override PartName="/ppt/notesSlides/notesSlide140.xml" ContentType="application/vnd.openxmlformats-officedocument.presentationml.notesSlide+xml"/>
  <Override PartName="/ppt/slides/slide141.xml" ContentType="application/vnd.openxmlformats-officedocument.presentationml.slide+xml"/>
  <Override PartName="/ppt/notesSlides/notesSlide141.xml" ContentType="application/vnd.openxmlformats-officedocument.presentationml.notesSlide+xml"/>
  <Override PartName="/ppt/slides/slide142.xml" ContentType="application/vnd.openxmlformats-officedocument.presentationml.slide+xml"/>
  <Override PartName="/ppt/notesSlides/notesSlide142.xml" ContentType="application/vnd.openxmlformats-officedocument.presentationml.notes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notesSlides/notesSlide148.xml" ContentType="application/vnd.openxmlformats-officedocument.presentationml.notesSlide+xml"/>
  <Override PartName="/ppt/slides/slide149.xml" ContentType="application/vnd.openxmlformats-officedocument.presentationml.slide+xml"/>
  <Override PartName="/ppt/notesSlides/notesSlide149.xml" ContentType="application/vnd.openxmlformats-officedocument.presentationml.notes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notesSlides/notesSlide154.xml" ContentType="application/vnd.openxmlformats-officedocument.presentationml.notesSlide+xml"/>
  <Override PartName="/ppt/slides/slide155.xml" ContentType="application/vnd.openxmlformats-officedocument.presentationml.slide+xml"/>
  <Override PartName="/ppt/notesSlides/notesSlide155.xml" ContentType="application/vnd.openxmlformats-officedocument.presentationml.notesSlide+xml"/>
  <Override PartName="/ppt/slides/slide156.xml" ContentType="application/vnd.openxmlformats-officedocument.presentationml.slide+xml"/>
  <Override PartName="/ppt/notesSlides/notesSlide156.xml" ContentType="application/vnd.openxmlformats-officedocument.presentationml.notesSlide+xml"/>
  <Override PartName="/ppt/slides/slide157.xml" ContentType="application/vnd.openxmlformats-officedocument.presentationml.slide+xml"/>
  <Override PartName="/ppt/notesSlides/notesSlide157.xml" ContentType="application/vnd.openxmlformats-officedocument.presentationml.notesSlide+xml"/>
  <Override PartName="/ppt/slides/slide158.xml" ContentType="application/vnd.openxmlformats-officedocument.presentationml.slide+xml"/>
  <Override PartName="/ppt/notesSlides/notesSlide158.xml" ContentType="application/vnd.openxmlformats-officedocument.presentationml.notesSlide+xml"/>
  <Override PartName="/ppt/slides/slide159.xml" ContentType="application/vnd.openxmlformats-officedocument.presentationml.slide+xml"/>
  <Override PartName="/ppt/notesSlides/notesSlide159.xml" ContentType="application/vnd.openxmlformats-officedocument.presentationml.notesSlide+xml"/>
  <Override PartName="/ppt/slides/slide160.xml" ContentType="application/vnd.openxmlformats-officedocument.presentationml.slide+xml"/>
  <Override PartName="/ppt/notesSlides/notesSlide160.xml" ContentType="application/vnd.openxmlformats-officedocument.presentationml.notesSlide+xml"/>
  <Override PartName="/ppt/slides/slide161.xml" ContentType="application/vnd.openxmlformats-officedocument.presentationml.slide+xml"/>
  <Override PartName="/ppt/notesSlides/notesSlide161.xml" ContentType="application/vnd.openxmlformats-officedocument.presentationml.notesSlide+xml"/>
  <Override PartName="/ppt/slides/slide162.xml" ContentType="application/vnd.openxmlformats-officedocument.presentationml.slide+xml"/>
  <Override PartName="/ppt/notesSlides/notesSlide162.xml" ContentType="application/vnd.openxmlformats-officedocument.presentationml.notesSlide+xml"/>
  <Override PartName="/ppt/slides/slide163.xml" ContentType="application/vnd.openxmlformats-officedocument.presentationml.slide+xml"/>
  <Override PartName="/ppt/notesSlides/notesSlide163.xml" ContentType="application/vnd.openxmlformats-officedocument.presentationml.notesSlide+xml"/>
  <Override PartName="/ppt/slides/slide164.xml" ContentType="application/vnd.openxmlformats-officedocument.presentationml.slide+xml"/>
  <Override PartName="/ppt/notesSlides/notesSlide164.xml" ContentType="application/vnd.openxmlformats-officedocument.presentationml.notesSlide+xml"/>
  <Override PartName="/ppt/slides/slide165.xml" ContentType="application/vnd.openxmlformats-officedocument.presentationml.slide+xml"/>
  <Override PartName="/ppt/notesSlides/notesSlide165.xml" ContentType="application/vnd.openxmlformats-officedocument.presentationml.notesSlide+xml"/>
  <Override PartName="/ppt/slides/slide166.xml" ContentType="application/vnd.openxmlformats-officedocument.presentationml.slide+xml"/>
  <Override PartName="/ppt/notesSlides/notesSlide166.xml" ContentType="application/vnd.openxmlformats-officedocument.presentationml.notesSlide+xml"/>
  <Override PartName="/ppt/slides/slide167.xml" ContentType="application/vnd.openxmlformats-officedocument.presentationml.slide+xml"/>
  <Override PartName="/ppt/notesSlides/notesSlide167.xml" ContentType="application/vnd.openxmlformats-officedocument.presentationml.notes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notesSlides/notesSlide177.xml" ContentType="application/vnd.openxmlformats-officedocument.presentationml.notesSlide+xml"/>
  <Override PartName="/ppt/slides/slide178.xml" ContentType="application/vnd.openxmlformats-officedocument.presentationml.slide+xml"/>
  <Override PartName="/ppt/notesSlides/notesSlide178.xml" ContentType="application/vnd.openxmlformats-officedocument.presentationml.notesSlide+xml"/>
  <Override PartName="/ppt/slides/slide179.xml" ContentType="application/vnd.openxmlformats-officedocument.presentationml.slide+xml"/>
  <Override PartName="/ppt/notesSlides/notesSlide179.xml" ContentType="application/vnd.openxmlformats-officedocument.presentationml.notesSlide+xml"/>
  <Override PartName="/ppt/slides/slide180.xml" ContentType="application/vnd.openxmlformats-officedocument.presentationml.slide+xml"/>
  <Override PartName="/ppt/slides/slide181.xml" ContentType="application/vnd.openxmlformats-officedocument.presentationml.slide+xml"/>
  <Override PartName="/ppt/notesSlides/notesSlide181.xml" ContentType="application/vnd.openxmlformats-officedocument.presentationml.notesSlide+xml"/>
  <Override PartName="/ppt/slides/slide182.xml" ContentType="application/vnd.openxmlformats-officedocument.presentationml.slide+xml"/>
  <Override PartName="/ppt/notesSlides/notesSlide182.xml" ContentType="application/vnd.openxmlformats-officedocument.presentationml.notesSlide+xml"/>
  <Override PartName="/ppt/slides/slide183.xml" ContentType="application/vnd.openxmlformats-officedocument.presentationml.slide+xml"/>
  <Override PartName="/ppt/notesSlides/notesSlide183.xml" ContentType="application/vnd.openxmlformats-officedocument.presentationml.notesSlide+xml"/>
  <Override PartName="/ppt/slides/slide184.xml" ContentType="application/vnd.openxmlformats-officedocument.presentationml.slide+xml"/>
  <Override PartName="/ppt/notesSlides/notesSlide184.xml" ContentType="application/vnd.openxmlformats-officedocument.presentationml.notesSlide+xml"/>
  <Override PartName="/ppt/slides/slide185.xml" ContentType="application/vnd.openxmlformats-officedocument.presentationml.slide+xml"/>
  <Override PartName="/ppt/notesSlides/notesSlide185.xml" ContentType="application/vnd.openxmlformats-officedocument.presentationml.notesSlide+xml"/>
  <Override PartName="/ppt/slides/slide186.xml" ContentType="application/vnd.openxmlformats-officedocument.presentationml.slide+xml"/>
  <Override PartName="/ppt/notesSlides/notesSlide186.xml" ContentType="application/vnd.openxmlformats-officedocument.presentationml.notes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notesSlides/notesSlide197.xml" ContentType="application/vnd.openxmlformats-officedocument.presentationml.notesSlide+xml"/>
  <Override PartName="/ppt/slides/slide198.xml" ContentType="application/vnd.openxmlformats-officedocument.presentationml.slide+xml"/>
  <Override PartName="/ppt/notesSlides/notesSlide198.xml" ContentType="application/vnd.openxmlformats-officedocument.presentationml.notes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notesSlides/notesSlide201.xml" ContentType="application/vnd.openxmlformats-officedocument.presentationml.notesSlide+xml"/>
  <Override PartName="/ppt/slides/slide202.xml" ContentType="application/vnd.openxmlformats-officedocument.presentationml.slide+xml"/>
  <Override PartName="/ppt/notesSlides/notesSlide202.xml" ContentType="application/vnd.openxmlformats-officedocument.presentationml.notesSlide+xml"/>
  <Override PartName="/ppt/slides/slide203.xml" ContentType="application/vnd.openxmlformats-officedocument.presentationml.slide+xml"/>
  <Override PartName="/ppt/notesSlides/notesSlide203.xml" ContentType="application/vnd.openxmlformats-officedocument.presentationml.notes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notesSlides/notesSlide206.xml" ContentType="application/vnd.openxmlformats-officedocument.presentationml.notes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notesSlides/notesSlide210.xml" ContentType="application/vnd.openxmlformats-officedocument.presentationml.notes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notesSlides/notesSlide213.xml" ContentType="application/vnd.openxmlformats-officedocument.presentationml.notes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notesSlides/notesSlide216.xml" ContentType="application/vnd.openxmlformats-officedocument.presentationml.notes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notesSlides/notesSlide219.xml" ContentType="application/vnd.openxmlformats-officedocument.presentationml.notes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notesSlides/notesSlide222.xml" ContentType="application/vnd.openxmlformats-officedocument.presentationml.notesSlide+xml"/>
  <Override PartName="/ppt/slides/slide223.xml" ContentType="application/vnd.openxmlformats-officedocument.presentationml.slide+xml"/>
  <Override PartName="/ppt/notesSlides/notesSlide223.xml" ContentType="application/vnd.openxmlformats-officedocument.presentationml.notes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notesSlides/notesSlide226.xml" ContentType="application/vnd.openxmlformats-officedocument.presentationml.notesSlide+xml"/>
  <Override PartName="/ppt/slides/slide227.xml" ContentType="application/vnd.openxmlformats-officedocument.presentationml.slide+xml"/>
  <Override PartName="/ppt/notesSlides/notesSlide227.xml" ContentType="application/vnd.openxmlformats-officedocument.presentationml.notesSlide+xml"/>
  <Override PartName="/ppt/slides/slide228.xml" ContentType="application/vnd.openxmlformats-officedocument.presentationml.slide+xml"/>
  <Override PartName="/ppt/notesSlides/notesSlide228.xml" ContentType="application/vnd.openxmlformats-officedocument.presentationml.notes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notesSlides/notesSlide231.xml" ContentType="application/vnd.openxmlformats-officedocument.presentationml.notes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notesSlides/notesSlide235.xml" ContentType="application/vnd.openxmlformats-officedocument.presentationml.notesSlide+xml"/>
  <Override PartName="/ppt/slides/slide236.xml" ContentType="application/vnd.openxmlformats-officedocument.presentationml.slide+xml"/>
  <Override PartName="/ppt/notesSlides/notesSlide236.xml" ContentType="application/vnd.openxmlformats-officedocument.presentationml.notes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notesSlides/notesSlide246.xml" ContentType="application/vnd.openxmlformats-officedocument.presentationml.notesSlide+xml"/>
  <Override PartName="/ppt/slides/slide247.xml" ContentType="application/vnd.openxmlformats-officedocument.presentationml.slide+xml"/>
  <Override PartName="/ppt/notesSlides/notesSlide247.xml" ContentType="application/vnd.openxmlformats-officedocument.presentationml.notes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Types>
</file>

<file path=_rels/.rels><?xml version="1.0" encoding="UTF-8" standalone="yes"?>
<Relationships xmlns="http://schemas.openxmlformats.org/package/2006/relationships">
  <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 id="436" r:id="rId182"/>
    <p:sldId id="437" r:id="rId183"/>
    <p:sldId id="438" r:id="rId184"/>
    <p:sldId id="439" r:id="rId185"/>
    <p:sldId id="440" r:id="rId186"/>
    <p:sldId id="441" r:id="rId187"/>
    <p:sldId id="442" r:id="rId188"/>
    <p:sldId id="443" r:id="rId189"/>
    <p:sldId id="444" r:id="rId190"/>
    <p:sldId id="445" r:id="rId191"/>
    <p:sldId id="446" r:id="rId192"/>
    <p:sldId id="447" r:id="rId193"/>
    <p:sldId id="448" r:id="rId194"/>
    <p:sldId id="449" r:id="rId195"/>
    <p:sldId id="450" r:id="rId196"/>
    <p:sldId id="451" r:id="rId197"/>
    <p:sldId id="452" r:id="rId198"/>
    <p:sldId id="453" r:id="rId199"/>
    <p:sldId id="454" r:id="rId200"/>
    <p:sldId id="455" r:id="rId201"/>
    <p:sldId id="456" r:id="rId202"/>
    <p:sldId id="457" r:id="rId203"/>
    <p:sldId id="458" r:id="rId204"/>
    <p:sldId id="459" r:id="rId205"/>
    <p:sldId id="460" r:id="rId206"/>
    <p:sldId id="461" r:id="rId207"/>
    <p:sldId id="462" r:id="rId208"/>
    <p:sldId id="463" r:id="rId209"/>
    <p:sldId id="464" r:id="rId210"/>
    <p:sldId id="465" r:id="rId211"/>
    <p:sldId id="466" r:id="rId212"/>
    <p:sldId id="467" r:id="rId213"/>
    <p:sldId id="468" r:id="rId214"/>
    <p:sldId id="469" r:id="rId215"/>
    <p:sldId id="470" r:id="rId216"/>
    <p:sldId id="471" r:id="rId217"/>
    <p:sldId id="472" r:id="rId218"/>
    <p:sldId id="473" r:id="rId219"/>
    <p:sldId id="474" r:id="rId220"/>
    <p:sldId id="475" r:id="rId221"/>
    <p:sldId id="476" r:id="rId222"/>
    <p:sldId id="477" r:id="rId223"/>
    <p:sldId id="478" r:id="rId224"/>
    <p:sldId id="479" r:id="rId225"/>
    <p:sldId id="480" r:id="rId226"/>
    <p:sldId id="481" r:id="rId227"/>
    <p:sldId id="482" r:id="rId228"/>
    <p:sldId id="483" r:id="rId229"/>
    <p:sldId id="484" r:id="rId230"/>
    <p:sldId id="485" r:id="rId231"/>
    <p:sldId id="486" r:id="rId232"/>
    <p:sldId id="487" r:id="rId233"/>
    <p:sldId id="488" r:id="rId234"/>
    <p:sldId id="489" r:id="rId235"/>
    <p:sldId id="490" r:id="rId236"/>
    <p:sldId id="491" r:id="rId237"/>
    <p:sldId id="492" r:id="rId238"/>
    <p:sldId id="493" r:id="rId239"/>
    <p:sldId id="494" r:id="rId240"/>
    <p:sldId id="495" r:id="rId241"/>
    <p:sldId id="496" r:id="rId242"/>
    <p:sldId id="497" r:id="rId243"/>
    <p:sldId id="498" r:id="rId244"/>
    <p:sldId id="499" r:id="rId245"/>
    <p:sldId id="500" r:id="rId246"/>
    <p:sldId id="501" r:id="rId247"/>
    <p:sldId id="502" r:id="rId248"/>
    <p:sldId id="503" r:id="rId249"/>
    <p:sldId id="504" r:id="rId250"/>
    <p:sldId id="505" r:id="rId251"/>
    <p:sldId id="506" r:id="rId252"/>
    <p:sldId id="507" r:id="rId253"/>
    <p:sldId id="508" r:id="rId254"/>
    <p:sldId id="509" r:id="rId255"/>
    <p:sldId id="510" r:id="rId256"/>
    <p:sldId id="511" r:id="rId257"/>
    <p:sldId id="512" r:id="rId258"/>
    <p:sldId id="513" r:id="rId259"/>
    <p:sldId id="514" r:id="rId260"/>
    <p:sldId id="515" r:id="rId261"/>
    <p:sldId id="516" r:id="rId262"/>
    <p:sldId id="517" r:id="rId263"/>
    <p:sldId id="518" r:id="rId264"/>
    <p:sldId id="519" r:id="rId26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slide" Target="slides/slide35.xml"/>
  <Relationship Id="rId37" Type="http://schemas.openxmlformats.org/officeDocument/2006/relationships/slide" Target="slides/slide36.xml"/>
  <Relationship Id="rId38" Type="http://schemas.openxmlformats.org/officeDocument/2006/relationships/slide" Target="slides/slide37.xml"/>
  <Relationship Id="rId39" Type="http://schemas.openxmlformats.org/officeDocument/2006/relationships/slide" Target="slides/slide38.xml"/>
  <Relationship Id="rId40" Type="http://schemas.openxmlformats.org/officeDocument/2006/relationships/slide" Target="slides/slide39.xml"/>
  <Relationship Id="rId41" Type="http://schemas.openxmlformats.org/officeDocument/2006/relationships/slide" Target="slides/slide40.xml"/>
  <Relationship Id="rId42" Type="http://schemas.openxmlformats.org/officeDocument/2006/relationships/slide" Target="slides/slide41.xml"/>
  <Relationship Id="rId43" Type="http://schemas.openxmlformats.org/officeDocument/2006/relationships/slide" Target="slides/slide42.xml"/>
  <Relationship Id="rId44" Type="http://schemas.openxmlformats.org/officeDocument/2006/relationships/slide" Target="slides/slide43.xml"/>
  <Relationship Id="rId45" Type="http://schemas.openxmlformats.org/officeDocument/2006/relationships/slide" Target="slides/slide44.xml"/>
  <Relationship Id="rId46" Type="http://schemas.openxmlformats.org/officeDocument/2006/relationships/slide" Target="slides/slide45.xml"/>
  <Relationship Id="rId47" Type="http://schemas.openxmlformats.org/officeDocument/2006/relationships/slide" Target="slides/slide46.xml"/>
  <Relationship Id="rId48" Type="http://schemas.openxmlformats.org/officeDocument/2006/relationships/slide" Target="slides/slide47.xml"/>
  <Relationship Id="rId49" Type="http://schemas.openxmlformats.org/officeDocument/2006/relationships/slide" Target="slides/slide48.xml"/>
  <Relationship Id="rId50" Type="http://schemas.openxmlformats.org/officeDocument/2006/relationships/slide" Target="slides/slide49.xml"/>
  <Relationship Id="rId51" Type="http://schemas.openxmlformats.org/officeDocument/2006/relationships/slide" Target="slides/slide50.xml"/>
  <Relationship Id="rId52" Type="http://schemas.openxmlformats.org/officeDocument/2006/relationships/slide" Target="slides/slide51.xml"/>
  <Relationship Id="rId53" Type="http://schemas.openxmlformats.org/officeDocument/2006/relationships/slide" Target="slides/slide52.xml"/>
  <Relationship Id="rId54" Type="http://schemas.openxmlformats.org/officeDocument/2006/relationships/slide" Target="slides/slide53.xml"/>
  <Relationship Id="rId55" Type="http://schemas.openxmlformats.org/officeDocument/2006/relationships/slide" Target="slides/slide54.xml"/>
  <Relationship Id="rId56" Type="http://schemas.openxmlformats.org/officeDocument/2006/relationships/slide" Target="slides/slide55.xml"/>
  <Relationship Id="rId57" Type="http://schemas.openxmlformats.org/officeDocument/2006/relationships/slide" Target="slides/slide56.xml"/>
  <Relationship Id="rId58" Type="http://schemas.openxmlformats.org/officeDocument/2006/relationships/slide" Target="slides/slide57.xml"/>
  <Relationship Id="rId59" Type="http://schemas.openxmlformats.org/officeDocument/2006/relationships/slide" Target="slides/slide58.xml"/>
  <Relationship Id="rId60" Type="http://schemas.openxmlformats.org/officeDocument/2006/relationships/slide" Target="slides/slide59.xml"/>
  <Relationship Id="rId61" Type="http://schemas.openxmlformats.org/officeDocument/2006/relationships/slide" Target="slides/slide60.xml"/>
  <Relationship Id="rId62" Type="http://schemas.openxmlformats.org/officeDocument/2006/relationships/slide" Target="slides/slide61.xml"/>
  <Relationship Id="rId63" Type="http://schemas.openxmlformats.org/officeDocument/2006/relationships/slide" Target="slides/slide62.xml"/>
  <Relationship Id="rId64" Type="http://schemas.openxmlformats.org/officeDocument/2006/relationships/slide" Target="slides/slide63.xml"/>
  <Relationship Id="rId65" Type="http://schemas.openxmlformats.org/officeDocument/2006/relationships/slide" Target="slides/slide64.xml"/>
  <Relationship Id="rId66" Type="http://schemas.openxmlformats.org/officeDocument/2006/relationships/slide" Target="slides/slide65.xml"/>
  <Relationship Id="rId67" Type="http://schemas.openxmlformats.org/officeDocument/2006/relationships/slide" Target="slides/slide66.xml"/>
  <Relationship Id="rId68" Type="http://schemas.openxmlformats.org/officeDocument/2006/relationships/slide" Target="slides/slide67.xml"/>
  <Relationship Id="rId69" Type="http://schemas.openxmlformats.org/officeDocument/2006/relationships/slide" Target="slides/slide68.xml"/>
  <Relationship Id="rId70" Type="http://schemas.openxmlformats.org/officeDocument/2006/relationships/slide" Target="slides/slide69.xml"/>
  <Relationship Id="rId71" Type="http://schemas.openxmlformats.org/officeDocument/2006/relationships/slide" Target="slides/slide70.xml"/>
  <Relationship Id="rId72" Type="http://schemas.openxmlformats.org/officeDocument/2006/relationships/slide" Target="slides/slide71.xml"/>
  <Relationship Id="rId73" Type="http://schemas.openxmlformats.org/officeDocument/2006/relationships/slide" Target="slides/slide72.xml"/>
  <Relationship Id="rId74" Type="http://schemas.openxmlformats.org/officeDocument/2006/relationships/slide" Target="slides/slide73.xml"/>
  <Relationship Id="rId75" Type="http://schemas.openxmlformats.org/officeDocument/2006/relationships/slide" Target="slides/slide74.xml"/>
  <Relationship Id="rId76" Type="http://schemas.openxmlformats.org/officeDocument/2006/relationships/slide" Target="slides/slide75.xml"/>
  <Relationship Id="rId77" Type="http://schemas.openxmlformats.org/officeDocument/2006/relationships/slide" Target="slides/slide76.xml"/>
  <Relationship Id="rId78" Type="http://schemas.openxmlformats.org/officeDocument/2006/relationships/slide" Target="slides/slide77.xml"/>
  <Relationship Id="rId79" Type="http://schemas.openxmlformats.org/officeDocument/2006/relationships/slide" Target="slides/slide78.xml"/>
  <Relationship Id="rId80" Type="http://schemas.openxmlformats.org/officeDocument/2006/relationships/slide" Target="slides/slide79.xml"/>
  <Relationship Id="rId81" Type="http://schemas.openxmlformats.org/officeDocument/2006/relationships/slide" Target="slides/slide80.xml"/>
  <Relationship Id="rId82" Type="http://schemas.openxmlformats.org/officeDocument/2006/relationships/slide" Target="slides/slide81.xml"/>
  <Relationship Id="rId83" Type="http://schemas.openxmlformats.org/officeDocument/2006/relationships/slide" Target="slides/slide82.xml"/>
  <Relationship Id="rId84" Type="http://schemas.openxmlformats.org/officeDocument/2006/relationships/slide" Target="slides/slide83.xml"/>
  <Relationship Id="rId85" Type="http://schemas.openxmlformats.org/officeDocument/2006/relationships/slide" Target="slides/slide84.xml"/>
  <Relationship Id="rId86" Type="http://schemas.openxmlformats.org/officeDocument/2006/relationships/slide" Target="slides/slide85.xml"/>
  <Relationship Id="rId87" Type="http://schemas.openxmlformats.org/officeDocument/2006/relationships/slide" Target="slides/slide86.xml"/>
  <Relationship Id="rId88" Type="http://schemas.openxmlformats.org/officeDocument/2006/relationships/slide" Target="slides/slide87.xml"/>
  <Relationship Id="rId89" Type="http://schemas.openxmlformats.org/officeDocument/2006/relationships/slide" Target="slides/slide88.xml"/>
  <Relationship Id="rId90" Type="http://schemas.openxmlformats.org/officeDocument/2006/relationships/slide" Target="slides/slide89.xml"/>
  <Relationship Id="rId91" Type="http://schemas.openxmlformats.org/officeDocument/2006/relationships/slide" Target="slides/slide90.xml"/>
  <Relationship Id="rId92" Type="http://schemas.openxmlformats.org/officeDocument/2006/relationships/slide" Target="slides/slide91.xml"/>
  <Relationship Id="rId93" Type="http://schemas.openxmlformats.org/officeDocument/2006/relationships/slide" Target="slides/slide92.xml"/>
  <Relationship Id="rId94" Type="http://schemas.openxmlformats.org/officeDocument/2006/relationships/slide" Target="slides/slide93.xml"/>
  <Relationship Id="rId95" Type="http://schemas.openxmlformats.org/officeDocument/2006/relationships/slide" Target="slides/slide94.xml"/>
  <Relationship Id="rId96" Type="http://schemas.openxmlformats.org/officeDocument/2006/relationships/slide" Target="slides/slide95.xml"/>
  <Relationship Id="rId97" Type="http://schemas.openxmlformats.org/officeDocument/2006/relationships/slide" Target="slides/slide96.xml"/>
  <Relationship Id="rId98" Type="http://schemas.openxmlformats.org/officeDocument/2006/relationships/slide" Target="slides/slide97.xml"/>
  <Relationship Id="rId99" Type="http://schemas.openxmlformats.org/officeDocument/2006/relationships/slide" Target="slides/slide98.xml"/>
  <Relationship Id="rId100" Type="http://schemas.openxmlformats.org/officeDocument/2006/relationships/slide" Target="slides/slide99.xml"/>
  <Relationship Id="rId101" Type="http://schemas.openxmlformats.org/officeDocument/2006/relationships/slide" Target="slides/slide100.xml"/>
  <Relationship Id="rId102" Type="http://schemas.openxmlformats.org/officeDocument/2006/relationships/slide" Target="slides/slide101.xml"/>
  <Relationship Id="rId103" Type="http://schemas.openxmlformats.org/officeDocument/2006/relationships/slide" Target="slides/slide102.xml"/>
  <Relationship Id="rId104" Type="http://schemas.openxmlformats.org/officeDocument/2006/relationships/slide" Target="slides/slide103.xml"/>
  <Relationship Id="rId105" Type="http://schemas.openxmlformats.org/officeDocument/2006/relationships/slide" Target="slides/slide104.xml"/>
  <Relationship Id="rId106" Type="http://schemas.openxmlformats.org/officeDocument/2006/relationships/slide" Target="slides/slide105.xml"/>
  <Relationship Id="rId107" Type="http://schemas.openxmlformats.org/officeDocument/2006/relationships/slide" Target="slides/slide106.xml"/>
  <Relationship Id="rId108" Type="http://schemas.openxmlformats.org/officeDocument/2006/relationships/slide" Target="slides/slide107.xml"/>
  <Relationship Id="rId109" Type="http://schemas.openxmlformats.org/officeDocument/2006/relationships/slide" Target="slides/slide108.xml"/>
  <Relationship Id="rId110" Type="http://schemas.openxmlformats.org/officeDocument/2006/relationships/slide" Target="slides/slide109.xml"/>
  <Relationship Id="rId111" Type="http://schemas.openxmlformats.org/officeDocument/2006/relationships/slide" Target="slides/slide110.xml"/>
  <Relationship Id="rId112" Type="http://schemas.openxmlformats.org/officeDocument/2006/relationships/slide" Target="slides/slide111.xml"/>
  <Relationship Id="rId113" Type="http://schemas.openxmlformats.org/officeDocument/2006/relationships/slide" Target="slides/slide112.xml"/>
  <Relationship Id="rId114" Type="http://schemas.openxmlformats.org/officeDocument/2006/relationships/slide" Target="slides/slide113.xml"/>
  <Relationship Id="rId115" Type="http://schemas.openxmlformats.org/officeDocument/2006/relationships/slide" Target="slides/slide114.xml"/>
  <Relationship Id="rId116" Type="http://schemas.openxmlformats.org/officeDocument/2006/relationships/slide" Target="slides/slide115.xml"/>
  <Relationship Id="rId117" Type="http://schemas.openxmlformats.org/officeDocument/2006/relationships/slide" Target="slides/slide116.xml"/>
  <Relationship Id="rId118" Type="http://schemas.openxmlformats.org/officeDocument/2006/relationships/slide" Target="slides/slide117.xml"/>
  <Relationship Id="rId119" Type="http://schemas.openxmlformats.org/officeDocument/2006/relationships/slide" Target="slides/slide118.xml"/>
  <Relationship Id="rId120" Type="http://schemas.openxmlformats.org/officeDocument/2006/relationships/slide" Target="slides/slide119.xml"/>
  <Relationship Id="rId121" Type="http://schemas.openxmlformats.org/officeDocument/2006/relationships/slide" Target="slides/slide120.xml"/>
  <Relationship Id="rId122" Type="http://schemas.openxmlformats.org/officeDocument/2006/relationships/slide" Target="slides/slide121.xml"/>
  <Relationship Id="rId123" Type="http://schemas.openxmlformats.org/officeDocument/2006/relationships/slide" Target="slides/slide122.xml"/>
  <Relationship Id="rId124" Type="http://schemas.openxmlformats.org/officeDocument/2006/relationships/slide" Target="slides/slide123.xml"/>
  <Relationship Id="rId125" Type="http://schemas.openxmlformats.org/officeDocument/2006/relationships/slide" Target="slides/slide124.xml"/>
  <Relationship Id="rId126" Type="http://schemas.openxmlformats.org/officeDocument/2006/relationships/slide" Target="slides/slide125.xml"/>
  <Relationship Id="rId127" Type="http://schemas.openxmlformats.org/officeDocument/2006/relationships/slide" Target="slides/slide126.xml"/>
  <Relationship Id="rId128" Type="http://schemas.openxmlformats.org/officeDocument/2006/relationships/slide" Target="slides/slide127.xml"/>
  <Relationship Id="rId129" Type="http://schemas.openxmlformats.org/officeDocument/2006/relationships/slide" Target="slides/slide128.xml"/>
  <Relationship Id="rId130" Type="http://schemas.openxmlformats.org/officeDocument/2006/relationships/slide" Target="slides/slide129.xml"/>
  <Relationship Id="rId131" Type="http://schemas.openxmlformats.org/officeDocument/2006/relationships/slide" Target="slides/slide130.xml"/>
  <Relationship Id="rId132" Type="http://schemas.openxmlformats.org/officeDocument/2006/relationships/slide" Target="slides/slide131.xml"/>
  <Relationship Id="rId133" Type="http://schemas.openxmlformats.org/officeDocument/2006/relationships/slide" Target="slides/slide132.xml"/>
  <Relationship Id="rId134" Type="http://schemas.openxmlformats.org/officeDocument/2006/relationships/slide" Target="slides/slide133.xml"/>
  <Relationship Id="rId135" Type="http://schemas.openxmlformats.org/officeDocument/2006/relationships/slide" Target="slides/slide134.xml"/>
  <Relationship Id="rId136" Type="http://schemas.openxmlformats.org/officeDocument/2006/relationships/slide" Target="slides/slide135.xml"/>
  <Relationship Id="rId137" Type="http://schemas.openxmlformats.org/officeDocument/2006/relationships/slide" Target="slides/slide136.xml"/>
  <Relationship Id="rId138" Type="http://schemas.openxmlformats.org/officeDocument/2006/relationships/slide" Target="slides/slide137.xml"/>
  <Relationship Id="rId139" Type="http://schemas.openxmlformats.org/officeDocument/2006/relationships/slide" Target="slides/slide138.xml"/>
  <Relationship Id="rId140" Type="http://schemas.openxmlformats.org/officeDocument/2006/relationships/slide" Target="slides/slide139.xml"/>
  <Relationship Id="rId141" Type="http://schemas.openxmlformats.org/officeDocument/2006/relationships/slide" Target="slides/slide140.xml"/>
  <Relationship Id="rId142" Type="http://schemas.openxmlformats.org/officeDocument/2006/relationships/slide" Target="slides/slide141.xml"/>
  <Relationship Id="rId143" Type="http://schemas.openxmlformats.org/officeDocument/2006/relationships/slide" Target="slides/slide142.xml"/>
  <Relationship Id="rId144" Type="http://schemas.openxmlformats.org/officeDocument/2006/relationships/slide" Target="slides/slide143.xml"/>
  <Relationship Id="rId145" Type="http://schemas.openxmlformats.org/officeDocument/2006/relationships/slide" Target="slides/slide144.xml"/>
  <Relationship Id="rId146" Type="http://schemas.openxmlformats.org/officeDocument/2006/relationships/slide" Target="slides/slide145.xml"/>
  <Relationship Id="rId147" Type="http://schemas.openxmlformats.org/officeDocument/2006/relationships/slide" Target="slides/slide146.xml"/>
  <Relationship Id="rId148" Type="http://schemas.openxmlformats.org/officeDocument/2006/relationships/slide" Target="slides/slide147.xml"/>
  <Relationship Id="rId149" Type="http://schemas.openxmlformats.org/officeDocument/2006/relationships/slide" Target="slides/slide148.xml"/>
  <Relationship Id="rId150" Type="http://schemas.openxmlformats.org/officeDocument/2006/relationships/slide" Target="slides/slide149.xml"/>
  <Relationship Id="rId151" Type="http://schemas.openxmlformats.org/officeDocument/2006/relationships/slide" Target="slides/slide150.xml"/>
  <Relationship Id="rId152" Type="http://schemas.openxmlformats.org/officeDocument/2006/relationships/slide" Target="slides/slide151.xml"/>
  <Relationship Id="rId153" Type="http://schemas.openxmlformats.org/officeDocument/2006/relationships/slide" Target="slides/slide152.xml"/>
  <Relationship Id="rId154" Type="http://schemas.openxmlformats.org/officeDocument/2006/relationships/slide" Target="slides/slide153.xml"/>
  <Relationship Id="rId155" Type="http://schemas.openxmlformats.org/officeDocument/2006/relationships/slide" Target="slides/slide154.xml"/>
  <Relationship Id="rId156" Type="http://schemas.openxmlformats.org/officeDocument/2006/relationships/slide" Target="slides/slide155.xml"/>
  <Relationship Id="rId157" Type="http://schemas.openxmlformats.org/officeDocument/2006/relationships/slide" Target="slides/slide156.xml"/>
  <Relationship Id="rId158" Type="http://schemas.openxmlformats.org/officeDocument/2006/relationships/slide" Target="slides/slide157.xml"/>
  <Relationship Id="rId159" Type="http://schemas.openxmlformats.org/officeDocument/2006/relationships/slide" Target="slides/slide158.xml"/>
  <Relationship Id="rId160" Type="http://schemas.openxmlformats.org/officeDocument/2006/relationships/slide" Target="slides/slide159.xml"/>
  <Relationship Id="rId161" Type="http://schemas.openxmlformats.org/officeDocument/2006/relationships/slide" Target="slides/slide160.xml"/>
  <Relationship Id="rId162" Type="http://schemas.openxmlformats.org/officeDocument/2006/relationships/slide" Target="slides/slide161.xml"/>
  <Relationship Id="rId163" Type="http://schemas.openxmlformats.org/officeDocument/2006/relationships/slide" Target="slides/slide162.xml"/>
  <Relationship Id="rId164" Type="http://schemas.openxmlformats.org/officeDocument/2006/relationships/slide" Target="slides/slide163.xml"/>
  <Relationship Id="rId165" Type="http://schemas.openxmlformats.org/officeDocument/2006/relationships/slide" Target="slides/slide164.xml"/>
  <Relationship Id="rId166" Type="http://schemas.openxmlformats.org/officeDocument/2006/relationships/slide" Target="slides/slide165.xml"/>
  <Relationship Id="rId167" Type="http://schemas.openxmlformats.org/officeDocument/2006/relationships/slide" Target="slides/slide166.xml"/>
  <Relationship Id="rId168" Type="http://schemas.openxmlformats.org/officeDocument/2006/relationships/slide" Target="slides/slide167.xml"/>
  <Relationship Id="rId169" Type="http://schemas.openxmlformats.org/officeDocument/2006/relationships/slide" Target="slides/slide168.xml"/>
  <Relationship Id="rId170" Type="http://schemas.openxmlformats.org/officeDocument/2006/relationships/slide" Target="slides/slide169.xml"/>
  <Relationship Id="rId171" Type="http://schemas.openxmlformats.org/officeDocument/2006/relationships/slide" Target="slides/slide170.xml"/>
  <Relationship Id="rId172" Type="http://schemas.openxmlformats.org/officeDocument/2006/relationships/slide" Target="slides/slide171.xml"/>
  <Relationship Id="rId173" Type="http://schemas.openxmlformats.org/officeDocument/2006/relationships/slide" Target="slides/slide172.xml"/>
  <Relationship Id="rId174" Type="http://schemas.openxmlformats.org/officeDocument/2006/relationships/slide" Target="slides/slide173.xml"/>
  <Relationship Id="rId175" Type="http://schemas.openxmlformats.org/officeDocument/2006/relationships/slide" Target="slides/slide174.xml"/>
  <Relationship Id="rId176" Type="http://schemas.openxmlformats.org/officeDocument/2006/relationships/slide" Target="slides/slide175.xml"/>
  <Relationship Id="rId177" Type="http://schemas.openxmlformats.org/officeDocument/2006/relationships/slide" Target="slides/slide176.xml"/>
  <Relationship Id="rId178" Type="http://schemas.openxmlformats.org/officeDocument/2006/relationships/slide" Target="slides/slide177.xml"/>
  <Relationship Id="rId179" Type="http://schemas.openxmlformats.org/officeDocument/2006/relationships/slide" Target="slides/slide178.xml"/>
  <Relationship Id="rId180" Type="http://schemas.openxmlformats.org/officeDocument/2006/relationships/slide" Target="slides/slide179.xml"/>
  <Relationship Id="rId181" Type="http://schemas.openxmlformats.org/officeDocument/2006/relationships/slide" Target="slides/slide180.xml"/>
  <Relationship Id="rId182" Type="http://schemas.openxmlformats.org/officeDocument/2006/relationships/slide" Target="slides/slide181.xml"/>
  <Relationship Id="rId183" Type="http://schemas.openxmlformats.org/officeDocument/2006/relationships/slide" Target="slides/slide182.xml"/>
  <Relationship Id="rId184" Type="http://schemas.openxmlformats.org/officeDocument/2006/relationships/slide" Target="slides/slide183.xml"/>
  <Relationship Id="rId185" Type="http://schemas.openxmlformats.org/officeDocument/2006/relationships/slide" Target="slides/slide184.xml"/>
  <Relationship Id="rId186" Type="http://schemas.openxmlformats.org/officeDocument/2006/relationships/slide" Target="slides/slide185.xml"/>
  <Relationship Id="rId187" Type="http://schemas.openxmlformats.org/officeDocument/2006/relationships/slide" Target="slides/slide186.xml"/>
  <Relationship Id="rId188" Type="http://schemas.openxmlformats.org/officeDocument/2006/relationships/slide" Target="slides/slide187.xml"/>
  <Relationship Id="rId189" Type="http://schemas.openxmlformats.org/officeDocument/2006/relationships/slide" Target="slides/slide188.xml"/>
  <Relationship Id="rId190" Type="http://schemas.openxmlformats.org/officeDocument/2006/relationships/slide" Target="slides/slide189.xml"/>
  <Relationship Id="rId191" Type="http://schemas.openxmlformats.org/officeDocument/2006/relationships/slide" Target="slides/slide190.xml"/>
  <Relationship Id="rId192" Type="http://schemas.openxmlformats.org/officeDocument/2006/relationships/slide" Target="slides/slide191.xml"/>
  <Relationship Id="rId193" Type="http://schemas.openxmlformats.org/officeDocument/2006/relationships/slide" Target="slides/slide192.xml"/>
  <Relationship Id="rId194" Type="http://schemas.openxmlformats.org/officeDocument/2006/relationships/slide" Target="slides/slide193.xml"/>
  <Relationship Id="rId195" Type="http://schemas.openxmlformats.org/officeDocument/2006/relationships/slide" Target="slides/slide194.xml"/>
  <Relationship Id="rId196" Type="http://schemas.openxmlformats.org/officeDocument/2006/relationships/slide" Target="slides/slide195.xml"/>
  <Relationship Id="rId197" Type="http://schemas.openxmlformats.org/officeDocument/2006/relationships/slide" Target="slides/slide196.xml"/>
  <Relationship Id="rId198" Type="http://schemas.openxmlformats.org/officeDocument/2006/relationships/slide" Target="slides/slide197.xml"/>
  <Relationship Id="rId199" Type="http://schemas.openxmlformats.org/officeDocument/2006/relationships/slide" Target="slides/slide198.xml"/>
  <Relationship Id="rId200" Type="http://schemas.openxmlformats.org/officeDocument/2006/relationships/slide" Target="slides/slide199.xml"/>
  <Relationship Id="rId201" Type="http://schemas.openxmlformats.org/officeDocument/2006/relationships/slide" Target="slides/slide200.xml"/>
  <Relationship Id="rId202" Type="http://schemas.openxmlformats.org/officeDocument/2006/relationships/slide" Target="slides/slide201.xml"/>
  <Relationship Id="rId203" Type="http://schemas.openxmlformats.org/officeDocument/2006/relationships/slide" Target="slides/slide202.xml"/>
  <Relationship Id="rId204" Type="http://schemas.openxmlformats.org/officeDocument/2006/relationships/slide" Target="slides/slide203.xml"/>
  <Relationship Id="rId205" Type="http://schemas.openxmlformats.org/officeDocument/2006/relationships/slide" Target="slides/slide204.xml"/>
  <Relationship Id="rId206" Type="http://schemas.openxmlformats.org/officeDocument/2006/relationships/slide" Target="slides/slide205.xml"/>
  <Relationship Id="rId207" Type="http://schemas.openxmlformats.org/officeDocument/2006/relationships/slide" Target="slides/slide206.xml"/>
  <Relationship Id="rId208" Type="http://schemas.openxmlformats.org/officeDocument/2006/relationships/slide" Target="slides/slide207.xml"/>
  <Relationship Id="rId209" Type="http://schemas.openxmlformats.org/officeDocument/2006/relationships/slide" Target="slides/slide208.xml"/>
  <Relationship Id="rId210" Type="http://schemas.openxmlformats.org/officeDocument/2006/relationships/slide" Target="slides/slide209.xml"/>
  <Relationship Id="rId211" Type="http://schemas.openxmlformats.org/officeDocument/2006/relationships/slide" Target="slides/slide210.xml"/>
  <Relationship Id="rId212" Type="http://schemas.openxmlformats.org/officeDocument/2006/relationships/slide" Target="slides/slide211.xml"/>
  <Relationship Id="rId213" Type="http://schemas.openxmlformats.org/officeDocument/2006/relationships/slide" Target="slides/slide212.xml"/>
  <Relationship Id="rId214" Type="http://schemas.openxmlformats.org/officeDocument/2006/relationships/slide" Target="slides/slide213.xml"/>
  <Relationship Id="rId215" Type="http://schemas.openxmlformats.org/officeDocument/2006/relationships/slide" Target="slides/slide214.xml"/>
  <Relationship Id="rId216" Type="http://schemas.openxmlformats.org/officeDocument/2006/relationships/slide" Target="slides/slide215.xml"/>
  <Relationship Id="rId217" Type="http://schemas.openxmlformats.org/officeDocument/2006/relationships/slide" Target="slides/slide216.xml"/>
  <Relationship Id="rId218" Type="http://schemas.openxmlformats.org/officeDocument/2006/relationships/slide" Target="slides/slide217.xml"/>
  <Relationship Id="rId219" Type="http://schemas.openxmlformats.org/officeDocument/2006/relationships/slide" Target="slides/slide218.xml"/>
  <Relationship Id="rId220" Type="http://schemas.openxmlformats.org/officeDocument/2006/relationships/slide" Target="slides/slide219.xml"/>
  <Relationship Id="rId221" Type="http://schemas.openxmlformats.org/officeDocument/2006/relationships/slide" Target="slides/slide220.xml"/>
  <Relationship Id="rId222" Type="http://schemas.openxmlformats.org/officeDocument/2006/relationships/slide" Target="slides/slide221.xml"/>
  <Relationship Id="rId223" Type="http://schemas.openxmlformats.org/officeDocument/2006/relationships/slide" Target="slides/slide222.xml"/>
  <Relationship Id="rId224" Type="http://schemas.openxmlformats.org/officeDocument/2006/relationships/slide" Target="slides/slide223.xml"/>
  <Relationship Id="rId225" Type="http://schemas.openxmlformats.org/officeDocument/2006/relationships/slide" Target="slides/slide224.xml"/>
  <Relationship Id="rId226" Type="http://schemas.openxmlformats.org/officeDocument/2006/relationships/slide" Target="slides/slide225.xml"/>
  <Relationship Id="rId227" Type="http://schemas.openxmlformats.org/officeDocument/2006/relationships/slide" Target="slides/slide226.xml"/>
  <Relationship Id="rId228" Type="http://schemas.openxmlformats.org/officeDocument/2006/relationships/slide" Target="slides/slide227.xml"/>
  <Relationship Id="rId229" Type="http://schemas.openxmlformats.org/officeDocument/2006/relationships/slide" Target="slides/slide228.xml"/>
  <Relationship Id="rId230" Type="http://schemas.openxmlformats.org/officeDocument/2006/relationships/slide" Target="slides/slide229.xml"/>
  <Relationship Id="rId231" Type="http://schemas.openxmlformats.org/officeDocument/2006/relationships/slide" Target="slides/slide230.xml"/>
  <Relationship Id="rId232" Type="http://schemas.openxmlformats.org/officeDocument/2006/relationships/slide" Target="slides/slide231.xml"/>
  <Relationship Id="rId233" Type="http://schemas.openxmlformats.org/officeDocument/2006/relationships/slide" Target="slides/slide232.xml"/>
  <Relationship Id="rId234" Type="http://schemas.openxmlformats.org/officeDocument/2006/relationships/slide" Target="slides/slide233.xml"/>
  <Relationship Id="rId235" Type="http://schemas.openxmlformats.org/officeDocument/2006/relationships/slide" Target="slides/slide234.xml"/>
  <Relationship Id="rId236" Type="http://schemas.openxmlformats.org/officeDocument/2006/relationships/slide" Target="slides/slide235.xml"/>
  <Relationship Id="rId237" Type="http://schemas.openxmlformats.org/officeDocument/2006/relationships/slide" Target="slides/slide236.xml"/>
  <Relationship Id="rId238" Type="http://schemas.openxmlformats.org/officeDocument/2006/relationships/slide" Target="slides/slide237.xml"/>
  <Relationship Id="rId239" Type="http://schemas.openxmlformats.org/officeDocument/2006/relationships/slide" Target="slides/slide238.xml"/>
  <Relationship Id="rId240" Type="http://schemas.openxmlformats.org/officeDocument/2006/relationships/slide" Target="slides/slide239.xml"/>
  <Relationship Id="rId241" Type="http://schemas.openxmlformats.org/officeDocument/2006/relationships/slide" Target="slides/slide240.xml"/>
  <Relationship Id="rId242" Type="http://schemas.openxmlformats.org/officeDocument/2006/relationships/slide" Target="slides/slide241.xml"/>
  <Relationship Id="rId243" Type="http://schemas.openxmlformats.org/officeDocument/2006/relationships/slide" Target="slides/slide242.xml"/>
  <Relationship Id="rId244" Type="http://schemas.openxmlformats.org/officeDocument/2006/relationships/slide" Target="slides/slide243.xml"/>
  <Relationship Id="rId245" Type="http://schemas.openxmlformats.org/officeDocument/2006/relationships/slide" Target="slides/slide244.xml"/>
  <Relationship Id="rId246" Type="http://schemas.openxmlformats.org/officeDocument/2006/relationships/slide" Target="slides/slide245.xml"/>
  <Relationship Id="rId247" Type="http://schemas.openxmlformats.org/officeDocument/2006/relationships/slide" Target="slides/slide246.xml"/>
  <Relationship Id="rId248" Type="http://schemas.openxmlformats.org/officeDocument/2006/relationships/slide" Target="slides/slide247.xml"/>
  <Relationship Id="rId249" Type="http://schemas.openxmlformats.org/officeDocument/2006/relationships/slide" Target="slides/slide248.xml"/>
  <Relationship Id="rId250" Type="http://schemas.openxmlformats.org/officeDocument/2006/relationships/slide" Target="slides/slide249.xml"/>
  <Relationship Id="rId251" Type="http://schemas.openxmlformats.org/officeDocument/2006/relationships/slide" Target="slides/slide250.xml"/>
  <Relationship Id="rId252" Type="http://schemas.openxmlformats.org/officeDocument/2006/relationships/slide" Target="slides/slide251.xml"/>
  <Relationship Id="rId253" Type="http://schemas.openxmlformats.org/officeDocument/2006/relationships/slide" Target="slides/slide252.xml"/>
  <Relationship Id="rId254" Type="http://schemas.openxmlformats.org/officeDocument/2006/relationships/slide" Target="slides/slide253.xml"/>
  <Relationship Id="rId255" Type="http://schemas.openxmlformats.org/officeDocument/2006/relationships/slide" Target="slides/slide254.xml"/>
  <Relationship Id="rId256" Type="http://schemas.openxmlformats.org/officeDocument/2006/relationships/slide" Target="slides/slide255.xml"/>
  <Relationship Id="rId257" Type="http://schemas.openxmlformats.org/officeDocument/2006/relationships/slide" Target="slides/slide256.xml"/>
  <Relationship Id="rId258" Type="http://schemas.openxmlformats.org/officeDocument/2006/relationships/slide" Target="slides/slide257.xml"/>
  <Relationship Id="rId259" Type="http://schemas.openxmlformats.org/officeDocument/2006/relationships/slide" Target="slides/slide258.xml"/>
  <Relationship Id="rId260" Type="http://schemas.openxmlformats.org/officeDocument/2006/relationships/slide" Target="slides/slide259.xml"/>
  <Relationship Id="rId261" Type="http://schemas.openxmlformats.org/officeDocument/2006/relationships/slide" Target="slides/slide260.xml"/>
  <Relationship Id="rId262" Type="http://schemas.openxmlformats.org/officeDocument/2006/relationships/slide" Target="slides/slide261.xml"/>
  <Relationship Id="rId263" Type="http://schemas.openxmlformats.org/officeDocument/2006/relationships/slide" Target="slides/slide262.xml"/>
  <Relationship Id="rId264" Type="http://schemas.openxmlformats.org/officeDocument/2006/relationships/slide" Target="slides/slide263.xml"/>
  <Relationship Id="rId265" Type="http://schemas.openxmlformats.org/officeDocument/2006/relationships/slide" Target="slides/slide264.xml"/>
  <Relationship Id="rId266" Type="http://schemas.openxmlformats.org/officeDocument/2006/relationships/notesMaster" Target="notesMasters/notesMaster1.xml"/>
  <Relationship Id="rId267" Type="http://schemas.openxmlformats.org/officeDocument/2006/relationships/presProps" Target="presProps.xml"/>
  <Relationship Id="rId268" Type="http://schemas.openxmlformats.org/officeDocument/2006/relationships/viewProps" Target="viewProps.xml"/>
  <Relationship Id="rId269" Type="http://schemas.openxmlformats.org/officeDocument/2006/relationships/theme" Target="theme/theme1.xml"/>
  <Relationship Id="rId270" Type="http://schemas.openxmlformats.org/officeDocument/2006/relationships/tableStyles" Target="tableStyles.xml"/>
</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9D696E-5CE7-4506-90D6-72D5202A209F}" type="datetimeFigureOut">
              <a:rPr lang="es-MX" smtClean="0"/>
              <a:t>1 de March de 2022</a:t>
            </a:fld>
            <a:endParaRPr lang="es-MX"/>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MX" smtClean="0"/>
              <a:t>Click to edit Master text styles</a:t>
            </a:r>
          </a:p>
          <a:p>
            <a:pPr lvl="1"/>
            <a:r>
              <a:rPr lang="es-MX" smtClean="0"/>
              <a:t>Second level</a:t>
            </a:r>
          </a:p>
          <a:p>
            <a:pPr lvl="2"/>
            <a:r>
              <a:rPr lang="es-MX" smtClean="0"/>
              <a:t>Third level</a:t>
            </a:r>
          </a:p>
          <a:p>
            <a:pPr lvl="3"/>
            <a:r>
              <a:rPr lang="es-MX" smtClean="0"/>
              <a:t>Fourth level</a:t>
            </a:r>
          </a:p>
          <a:p>
            <a:pPr lvl="4"/>
            <a:r>
              <a:rPr lang="es-MX" smtClean="0"/>
              <a:t>Fifth level</a:t>
            </a:r>
            <a:endParaRPr lang="es-MX"/>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2B3D36-DA99-45F9-AE91-05ED9AE459E5}" type="slidenum">
              <a:rPr lang="es-MX" smtClean="0"/>
              <a:t>‹#›</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0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0.xml"/>
</Relationships>

</file>

<file path=ppt/notesSlides/_rels/notesSlide10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1.xml"/>
</Relationships>

</file>

<file path=ppt/notesSlides/_rels/notesSlide10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2.xml"/>
</Relationships>

</file>

<file path=ppt/notesSlides/_rels/notesSlide10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3.xml"/>
</Relationships>

</file>

<file path=ppt/notesSlides/_rels/notesSlide10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4.xml"/>
</Relationships>

</file>

<file path=ppt/notesSlides/_rels/notesSlide10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5.xml"/>
</Relationships>

</file>

<file path=ppt/notesSlides/_rels/notesSlide10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6.xml"/>
</Relationships>

</file>

<file path=ppt/notesSlides/_rels/notesSlide10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7.xml"/>
</Relationships>

</file>

<file path=ppt/notesSlides/_rels/notesSlide10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9.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0.xml"/>
</Relationships>

</file>

<file path=ppt/notesSlides/_rels/notesSlide1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1.xml"/>
</Relationships>

</file>

<file path=ppt/notesSlides/_rels/notesSlide1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3.xml"/>
</Relationships>

</file>

<file path=ppt/notesSlides/_rels/notesSlide11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4.xml"/>
</Relationships>

</file>

<file path=ppt/notesSlides/_rels/notesSlide11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5.xml"/>
</Relationships>

</file>

<file path=ppt/notesSlides/_rels/notesSlide11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6.xml"/>
</Relationships>

</file>

<file path=ppt/notesSlides/_rels/notesSlide11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7.xml"/>
</Relationships>

</file>

<file path=ppt/notesSlides/_rels/notesSlide11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8.xml"/>
</Relationships>

</file>

<file path=ppt/notesSlides/_rels/notesSlide11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9.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2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0.xml"/>
</Relationships>

</file>

<file path=ppt/notesSlides/_rels/notesSlide12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1.xml"/>
</Relationships>

</file>

<file path=ppt/notesSlides/_rels/notesSlide12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2.xml"/>
</Relationships>

</file>

<file path=ppt/notesSlides/_rels/notesSlide12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3.xml"/>
</Relationships>

</file>

<file path=ppt/notesSlides/_rels/notesSlide12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4.xml"/>
</Relationships>

</file>

<file path=ppt/notesSlides/_rels/notesSlide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3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9.xml"/>
</Relationships>

</file>

<file path=ppt/notesSlides/_rels/notesSlide1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4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0.xml"/>
</Relationships>

</file>

<file path=ppt/notesSlides/_rels/notesSlide14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1.xml"/>
</Relationships>

</file>

<file path=ppt/notesSlides/_rels/notesSlide14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2.xml"/>
</Relationships>

</file>

<file path=ppt/notesSlides/_rels/notesSlide14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8.xml"/>
</Relationships>

</file>

<file path=ppt/notesSlides/_rels/notesSlide14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9.xml"/>
</Relationships>

</file>

<file path=ppt/notesSlides/_rels/notesSlide1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5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4.xml"/>
</Relationships>

</file>

<file path=ppt/notesSlides/_rels/notesSlide15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5.xml"/>
</Relationships>

</file>

<file path=ppt/notesSlides/_rels/notesSlide15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6.xml"/>
</Relationships>

</file>

<file path=ppt/notesSlides/_rels/notesSlide15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7.xml"/>
</Relationships>

</file>

<file path=ppt/notesSlides/_rels/notesSlide15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8.xml"/>
</Relationships>

</file>

<file path=ppt/notesSlides/_rels/notesSlide15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9.xml"/>
</Relationships>

</file>

<file path=ppt/notesSlides/_rels/notesSlide1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6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0.xml"/>
</Relationships>

</file>

<file path=ppt/notesSlides/_rels/notesSlide16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1.xml"/>
</Relationships>

</file>

<file path=ppt/notesSlides/_rels/notesSlide16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2.xml"/>
</Relationships>

</file>

<file path=ppt/notesSlides/_rels/notesSlide16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3.xml"/>
</Relationships>

</file>

<file path=ppt/notesSlides/_rels/notesSlide16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4.xml"/>
</Relationships>

</file>

<file path=ppt/notesSlides/_rels/notesSlide16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5.xml"/>
</Relationships>

</file>

<file path=ppt/notesSlides/_rels/notesSlide16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6.xml"/>
</Relationships>

</file>

<file path=ppt/notesSlides/_rels/notesSlide16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7.xml"/>
</Relationships>

</file>

<file path=ppt/notesSlides/_rels/notesSlide1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17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7.xml"/>
</Relationships>

</file>

<file path=ppt/notesSlides/_rels/notesSlide17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8.xml"/>
</Relationships>

</file>

<file path=ppt/notesSlides/_rels/notesSlide17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9.xml"/>
</Relationships>

</file>

<file path=ppt/notesSlides/_rels/notesSlide1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18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1.xml"/>
</Relationships>

</file>

<file path=ppt/notesSlides/_rels/notesSlide18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2.xml"/>
</Relationships>

</file>

<file path=ppt/notesSlides/_rels/notesSlide18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3.xml"/>
</Relationships>

</file>

<file path=ppt/notesSlides/_rels/notesSlide18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4.xml"/>
</Relationships>

</file>

<file path=ppt/notesSlides/_rels/notesSlide18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5.xml"/>
</Relationships>

</file>

<file path=ppt/notesSlides/_rels/notesSlide18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6.xml"/>
</Relationships>

</file>

<file path=ppt/notesSlides/_rels/notesSlide1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xml"/>
</Relationships>

</file>

<file path=ppt/notesSlides/_rels/notesSlide19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7.xml"/>
</Relationships>

</file>

<file path=ppt/notesSlides/_rels/notesSlide19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98.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20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1.xml"/>
</Relationships>

</file>

<file path=ppt/notesSlides/_rels/notesSlide20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2.xml"/>
</Relationships>

</file>

<file path=ppt/notesSlides/_rels/notesSlide20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3.xml"/>
</Relationships>

</file>

<file path=ppt/notesSlides/_rels/notesSlide20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06.xml"/>
</Relationships>

</file>

<file path=ppt/notesSlides/_rels/notesSlide2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xml"/>
</Relationships>

</file>

<file path=ppt/notesSlides/_rels/notesSlide2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0.xml"/>
</Relationships>

</file>

<file path=ppt/notesSlides/_rels/notesSlide2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3.xml"/>
</Relationships>

</file>

<file path=ppt/notesSlides/_rels/notesSlide21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6.xml"/>
</Relationships>

</file>

<file path=ppt/notesSlides/_rels/notesSlide21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19.xml"/>
</Relationships>

</file>

<file path=ppt/notesSlides/_rels/notesSlide2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xml"/>
</Relationships>

</file>

<file path=ppt/notesSlides/_rels/notesSlide22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2.xml"/>
</Relationships>

</file>

<file path=ppt/notesSlides/_rels/notesSlide22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3.xml"/>
</Relationships>

</file>

<file path=ppt/notesSlides/_rels/notesSlide22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6.xml"/>
</Relationships>

</file>

<file path=ppt/notesSlides/_rels/notesSlide22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7.xml"/>
</Relationships>

</file>

<file path=ppt/notesSlides/_rels/notesSlide22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28.xml"/>
</Relationships>

</file>

<file path=ppt/notesSlides/_rels/notesSlide2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xml"/>
</Relationships>

</file>

<file path=ppt/notesSlides/_rels/notesSlide23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1.xml"/>
</Relationships>

</file>

<file path=ppt/notesSlides/_rels/notesSlide23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5.xml"/>
</Relationships>

</file>

<file path=ppt/notesSlides/_rels/notesSlide23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36.xml"/>
</Relationships>

</file>

<file path=ppt/notesSlides/_rels/notesSlide2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xml"/>
</Relationships>

</file>

<file path=ppt/notesSlides/_rels/notesSlide24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6.xml"/>
</Relationships>

</file>

<file path=ppt/notesSlides/_rels/notesSlide24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47.xml"/>
</Relationships>

</file>

<file path=ppt/notesSlides/_rels/notesSlide2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2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7.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3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2.xml"/>
</Relationships>

</file>

<file path=ppt/notesSlides/_rels/notesSlide3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4.xml"/>
</Relationships>

</file>

<file path=ppt/notesSlides/_rels/notesSlide3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5.xml"/>
</Relationships>

</file>

<file path=ppt/notesSlides/_rels/notesSlide3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6.xml"/>
</Relationships>

</file>

<file path=ppt/notesSlides/_rels/notesSlide3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7.xml"/>
</Relationships>

</file>

<file path=ppt/notesSlides/_rels/notesSlide3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9.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4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0.xml"/>
</Relationships>

</file>

<file path=ppt/notesSlides/_rels/notesSlide4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1.xml"/>
</Relationships>

</file>

<file path=ppt/notesSlides/_rels/notesSlide4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2.xml"/>
</Relationships>

</file>

<file path=ppt/notesSlides/_rels/notesSlide4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3.xml"/>
</Relationships>

</file>

<file path=ppt/notesSlides/_rels/notesSlide4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4.xml"/>
</Relationships>

</file>

<file path=ppt/notesSlides/_rels/notesSlide4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5.xml"/>
</Relationships>

</file>

<file path=ppt/notesSlides/_rels/notesSlide4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6.xml"/>
</Relationships>

</file>

<file path=ppt/notesSlides/_rels/notesSlide4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7.xml"/>
</Relationships>

</file>

<file path=ppt/notesSlides/_rels/notesSlide4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9.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5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0.xml"/>
</Relationships>

</file>

<file path=ppt/notesSlides/_rels/notesSlide5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1.xml"/>
</Relationships>

</file>

<file path=ppt/notesSlides/_rels/notesSlide5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2.xml"/>
</Relationships>

</file>

<file path=ppt/notesSlides/_rels/notesSlide5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3.xml"/>
</Relationships>

</file>

<file path=ppt/notesSlides/_rels/notesSlide5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4.xml"/>
</Relationships>

</file>

<file path=ppt/notesSlides/_rels/notesSlide5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5.xml"/>
</Relationships>

</file>

<file path=ppt/notesSlides/_rels/notesSlide5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7.xml"/>
</Relationships>

</file>

<file path=ppt/notesSlides/_rels/notesSlide5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8.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6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2.xml"/>
</Relationships>

</file>

<file path=ppt/notesSlides/_rels/notesSlide6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3.xml"/>
</Relationships>

</file>

<file path=ppt/notesSlides/_rels/notesSlide6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4.xml"/>
</Relationships>

</file>

<file path=ppt/notesSlides/_rels/notesSlide6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5.xml"/>
</Relationships>

</file>

<file path=ppt/notesSlides/_rels/notesSlide6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7.xml"/>
</Relationships>

</file>

<file path=ppt/notesSlides/_rels/notesSlide6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8.xml"/>
</Relationships>

</file>

<file path=ppt/notesSlides/_rels/notesSlide6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9.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7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0.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8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8.xml"/>
</Relationships>

</file>

<file path=ppt/notesSlides/_rels/notesSlide8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9.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_rels/notesSlide9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0.xml"/>
</Relationships>

</file>

<file path=ppt/notesSlides/_rels/notesSlide9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1.xml"/>
</Relationships>

</file>

<file path=ppt/notesSlides/_rels/notesSlide9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2.xml"/>
</Relationships>

</file>

<file path=ppt/notesSlides/_rels/notesSlide9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4.xml"/>
</Relationships>

</file>

<file path=ppt/notesSlides/_rels/notesSlide9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5.xml"/>
</Relationships>

</file>

<file path=ppt/notesSlides/_rels/notesSlide9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6.xml"/>
</Relationships>

</file>

<file path=ppt/notesSlides/_rels/notesSlide9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7.xml"/>
</Relationships>

</file>

<file path=ppt/notesSlides/_rels/notesSlide9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9.xml"/>
</Relationship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ease with which an artefact can be understood or comprehended by a user (also called understandability)</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ease with which a user can learn to use an artefact</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an artefact can be adapted to the specific needs of a local practice or user</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an artefact is tailored to a specific practice, focusing only on its essential aspects (also called inherence or precision)</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an artefact is accessible by as many users as possible</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an artefact is pleasing and graceful in appearance or style (also called aesthetics)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an artefact is attractive and fun to use</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ability to verify the history of using a method by means of documentation</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ease with which an artefact can be maintained in order to correct defects, meet new requirements, make future maintenance easier, or cope with a changed environment.</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ease with which an artefact can be adapted when external changes occur (similar to maintainability; related notions are configurability, evolvability, and extensibility).</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ease with which an actor can be made accountable for the workings of an artefact (a similar notion is auditability).</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a set of constructs or a model is capable of representing the entities of interest in a domain</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a model corresponds to the domain it represents (also called accurateness)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an artefact is relevant not only for a local but also for a global practice</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ability of an artefact to work together with other artefacts, in particular, to exchange data (related notions are openness, compatibility, and compliance with standards)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capacity of an artefact to function without the involvement of another system</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independent aspects of a domain are captured by different constructs, and related aspects are represented by related constructs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an artefact includes all components required for addressing the problem for which it has been created</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an artefact is able to achieve its goals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an artefact is effective without wasting time, effort, or expense</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ability of an artefact to withstand envi- ronmental change without adapting its construction</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ability of an artefact to adapt itself when faced with major environmental change (related notions are degradability, survivability, and safety)</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Design and Develop Artifact activity creates an artifact that addresses the explicated problem and fulfills the defined requirements. Designing an artifact includes determining its functionality as well as its structure.</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Investigating the cognitive structure of students studying quantum theory in an open university history of science course: a pilot studyClive LawlessBritish Journal of Educational Technology, 1994Concept maps have been used to present information and to facilitate learning by students constructing their own maps, but there have been few studies on concept maps as a tool for research into the nature of student learning and the evaluation of the effectiveness of teaching. In setting concept mapping exercises two main issues have been identified, the framework in which students construct their maps (ie the instructions and assistance provided) and procedures for analyzing complete maps. Students taking a history course at a distance, generated concept maps after studying an introductory teaching unit on quantum mechanics. Analysis of the maps and comparison with the unit authors’map showed students’failure to identify‘radiation’as a central concept and to make links between concepts considered essential by the authors. Inspection of the teaching material indicated that‘radiation’as a central concept was implicit rather than directly explained. Analysis of students’descriptions of relationships between concepts identified different levels of description, with a group of students consistently responding at higher level than the rest of the sample. The study confirmed the usefulness of concept maps as a tool for research and evaluation and their potential for development as qualitative measures of learning. Copyright © 1994, Wiley Blackwell. All rights reserved198-216253journal1467853510.1111/j.1467-8535.1994.tb00107.x</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good theory precisely defines the theoretical terms, so that a community of scientists can observe and measure them.</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Developed by Werner Ulrich, Critical System Heuristics (CSH) focusses on the boundary or scope of an intervention (e.g. a DSR project) by examining the different interests of four types of stakeholders and ensuring that their interests are supported within the scope of the intervention.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add Clients to the left. Clients are those people or organisations whose needs and interests motivate an intervention (e.g. a DSR project and later use of the purposeful artefact).</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Add decision makers to the left. Decision Makers are people or oganisations who have the power to decide what purpose(s) that an intervention will serve or whether an intervention will proceed or not, typically through control of resources needed for the intervention (e.g. funding, permissions, access, etc.).</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Add Professionals to the left. Professionals are people who provide expertise and who undertake the work of managing and enacting an intervention. In a DSR project, this will include the researchers and other involved personnel, e.g. those implementing a developed purposeful artefact.</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An evaluation methodology for concept maps mined from lecture notes: An educational perspectiveThushari Atapattu, Katrina Falkner, Nickolas FalknerCommunications in Computer and Information Science, 201568-83510Springer Verlagconference_proceedingsConcept map miningEvaluation methodologyLecture notes10.1007/978-3-319-25768-6_5978331925767960732644284950109076186509292-s2.0-84950109076</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Add Witnesses to the left. Witnesses are people or organisations who are affected by, but not directly involved in the purposeful artefact development and its eventual implementation and use. Their interests should be considered (and protected) so they are not disadvantaged.</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Gregor and Hevner proposed a framework for classifying DSR contributions according to two dimensions: the Solution Maturity and the Application Domain Maturity. The former refers to the maturity of artefacts that can be potential starting points for the solution, while the latter refers to the maturity of the practice. 
For more information, refer to Gregor, S. and Hevner, A.:
Positioning and Presenting Design Science Research for Maximum Impact. MIS Quarterly (2013)</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Invention:
This kind of contribution is a radical innovation that addresses an unexplored problem context and offers a novel and unexpected solution. Such a contribution can enable new practices and create the basis for new research fields. Some examples of inventions are the first X-ray machine, the first car, and the first data mining system. Inventions are rare and typically require broad knowledge and hard work as well as ingenuity and a bit of luck in order to occur.
Extracted from: Johannesson, J. and Perjons, E.: An Introduction to Design Science (2014)</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Exaptation:
This kind of contribution adapts an existing solution to a problem for which it was not originally intended. In other words, an existing artefact is repurposed, or exapted, to a new problem context. For example, the anticoagulant chemical warfarin was introduced as a rat poison but later repurposed as a blood-thinning medicine. Gunpowder started out as a medical elixir in China centuries before it was repurposed for powering fireworks and firearms. Exaptations occur frequently in design science research.
Extracted from: Johannesson, J. and Perjons, E.: An Introduction to Design Science (2014)</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Improvement:
This kind of contribution addresses a known problem and offers a new solution or a substantial enhancement to an existing one. Improvements may concern efficiency, usability, safety, main- tainability, or other qualities; see Sect. 6.5. Some examples of improvements are the first sport bike, an X-ray machine with substantially reduced radiation, and a data mining system able to handle very large data sets. Improvements are probably the most common kind of design science contribution, and they can be challenging because a researcher needs to show that a proposed solution actually improves on the state of the art.
Extracted from: Johannesson, J. and Perjons, E.: An Introduction to Design Science (2014)</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Routine Design:
This kind of contribution is an incremental innovation that addresses a well-known problem by making minor modifications to an existing solution. Much of practical professional design would fit into this category, e.g. the design of a new smartphone with slightly better specifications than its predecessor. Routine designs typically do not count as design science contributions because they do not produce new knowledge of general interest, but they can still be valuable design contributions.
Extracted from: Johannesson, J. and Perjons, E.: An Introduction to Design Science (2014)</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practice is a set of human activities performed regularly and seen as meaningfullyrelated to each other by the people participating in them. Broadly, it is the setting in which the problem arises.Please record a description of the practices you wish to support, preferably supported by evidence from extant publications.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practice is a set of human activities performed regularly and seen as meaningfullyrelated to each other by the people participating in them. Broadly, it is the setting in which the problem arises.Please record a description of the practices you wish to support, preferably supported by evidence from extant publications.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practice is a set of human activities performed regularly and seen as meaningfullyrelated to each other by the people participating in them. Broadly, it is the setting in which the problem arises.Please record a description of the practices you wish to support, preferably supported by evidence from extant publications.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practice is a set of human activities performed regularly and seen as meaningfullyrelated to each other by the people participating in them. Broadly, it is the setting in which the problem arises.Please record a description of the practices you wish to support, preferably supported by evidence from extant publications.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practice is a set of human activities performed regularly and seen as meaningfullyrelated to each other by the people participating in them. Broadly, it is the setting in which the problem arises.Please record a description of the practices you wish to support, preferably supported by evidence from extant publications.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practice is a set of human activities performed regularly and seen as meaningfullyrelated to each other by the people participating in them. Broadly, it is the setting in which the problem arises.Please record a description of the practices you wish to support, preferably supported by evidence from extant publications.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practice is a set of human activities performed regularly and seen as meaningfullyrelated to each other by the people participating in them. Broadly, it is the setting in which the problem arises.Please record a description of the practices you wish to support, preferably supported by evidence from extant publications.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1- Coffey, J. W., Carnot, M. J., Feltovich, P., Hoffman, R. R., Feltovich, J., &amp;amp; Novak, J. D. (2003). A Summary of Literature Pertaining to the Use of Concept Mapping Techniques and Technologies for Education and Performance Support The Chief of Naval Education and Training Pensacola FL 32500. Retrieved from www.ihmc.us.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An evaluation methodology for concept maps mined from lecture notes: An educational perspectiveThushari Atapattu, Katrina Falkner, Nickolas FalknerCommunications in Computer and Information Science, 201568-83510Springer Verlagconference_proceedingsConcept map miningEvaluation methodologyLecture notes10.1007/978-3-319-25768-6_5186509296073264428495010907697833192576792-s2.0-84950109076</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Requirements sensemaking using concept mapsShamal Faily, John Lyle, Andre Paul, Andrea Atzeni, Dieter Blomme, Heiko Desruelle, Krishna BangaloreLecture Notes in Computer Science (including subseries Lecture Notes in Artificial Intelligence and Lecture Notes in Bioinformatics), 2012217-2327623 LNCSconference_proceedings2-s2.0-848678549318486785493103029743978364234346936591286310.1007/978-3-642-34347-6_13</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Summary of Literature Pertaining to the Use of Concept Mapping Techniques and Technologies for Education and Performance Support A Summary of Literature Pertaining to the Use of Concept Mapping Techniques and Technologies for Education and Performance SJohn W Coffey, John W Coffey, Robert R Hoffman, Joseph D NovakMay 2014journal</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Summary of Literature Pertaining to the Use of Concept Mapping Techniques and Technologies for Education and Performance Support A Summary of Literature Pertaining to the Use of Concept Mapping Techniques and Technologies for Education and Performance SJohn W Coffey, John W Coffey, Robert R Hoffman, Joseph D NovakMay 2014journal</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Learning with concept and knowledge maps: A meta-analysisJohn C. Nesbit, Olusola O. AdesopeReview of Educational Research, 20069413-448763genericConcept mapGraphic organizerKnowledge mapMeta-analysisNode-link map337495838910034654310.3102/003465430760034132-s2.0-3374958389144533836</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Representing Domain Knowledge by Concept Maps : How to Validate Them ?C M Representing Domain, Maps How, Them In, Dietrich Albert, T Honda, F W Hesse, Dietrich Albert, Christina M SteinerCommunication, 2005169-1742000journalapplicationconcept mapcontent validitydomain knowledgeontologysemantic netvalidation</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An evaluation methodology for concept maps mined from lecture notes: An educational perspectiveThushari Atapattu, Katrina Falkner, Nickolas FalknerCommunications in Computer and Information Science, 201568-83510Springer Verlagconference_proceedingsConcept map miningEvaluation methodologyLecture notes10.1007/978-3-319-25768-6_5607326442186509298495010907697833192576792-s2.0-84950109076</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An evaluation methodology for concept maps mined from lecture notes: An educational perspectiveThushari Atapattu, Katrina Falkner, Nickolas FalknerCommunications in Computer and Information Science, 201568-83510Springer Verlagconference_proceedingsConcept map miningEvaluation methodologyLecture notes2-s2.0-84950109076978331925767910.1007/978-3-319-25768-6_58495010907660732644218650929</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Record your definition of the problem to be solved here. This should be agreed with other project participants, clearly stated, and as succinct as possible. You should revise this as necessary if it changes over the life of the project - but by adding new/current versions of the definition.</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effect of concept mapping to enhance text comprehension and summarizationKuo En Chang, Yao Ting Sung, Ine Dai ChenJournal of Experimental Education, 2002Although graphic strategies, such as graphic organizers and knowledge maps, have proved helpful for text learning, certain important application issues such as surface processing and cognitive overload have yet to be resolved. The authors tested the learning effects of a concept-mapping strategy. They designed 3 concept-mapping approaches—map correction, scaffold fading, and map generation—to determine their effects on students' text comprehension and summarization abilities. The experimental results from 126 fifth graders showed that the map-correction method enhanced text comprehension and summarization abilities and that the scaffold-fading method facilitated summarization ability. © 2002 Taylor &amp;amp; Francis Group, LLC.15-23711journalConcept mappingGraphic strategyScaffolding10.1080/0022097020960205419400683</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1- Coffey, J. W., Carnot, M. J., Feltovich, P., Hoffman, R. R., Feltovich, J., &amp;amp; Novak, J. D. (2003). A Summary of Literature Pertaining to the Use of Concept Mapping Techniques and Technologies for Education and Performance Support The Chief of Naval Education and Training Pensacola FL 32500. Retrieved from www.ihmc.us.2- Chang, K. E., Sung, Y. T., &amp;amp; Chen, I. D. (2002). The effect of concept mapping to enhance text comprehension and summarization. Journal of Experimental Education, 71(1), 5–23. https://doi.org/10.1080/0022097020960205415-23711journalConcept mappingGraphic strategyScaffolding10.1080/0022097020960205419400683</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effect of concept mapping to enhance text comprehension and summarizationKuo En Chang, Yao Ting Sung, Ine Dai ChenJournal of Experimental Education, 2002Although graphic strategies, such as graphic organizers and knowledge maps, have proved helpful for text learning, certain important application issues such as surface processing and cognitive overload have yet to be resolved. The authors tested the learning effects of a concept-mapping strategy. They designed 3 concept-mapping approaches—map correction, scaffold fading, and map generation—to determine their effects on students' text comprehension and summarization abilities. The experimental results from 126 fifth graders showed that the map-correction method enhanced text comprehension and summarization abilities and that the scaffold-fading method facilitated summarization ability. © 2002 Taylor &amp;amp; Francis Group, LLC.15-23711journalConcept mappingGraphic strategyScaffolding1940068310.1080/00220970209602054</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2- Chang, K. E., Sung, Y. T., &amp;amp; Chen, I. D. (2002). The effect of concept mapping to enhance text comprehension and summarization. Journal of Experimental Education, 71(1), 5–23. https://doi.org/10.1080/00220970209602054</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2- Chang, K. E., Sung, Y. T., &amp;amp; Chen, I. D. (2002). The effect of concept mapping to enhance text comprehension and summarization. Journal of Experimental Education, 71(1), 5–23. https://doi.org/10.1080/00220970209602054</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3- Hilbert, T. S., &amp;amp; Renkl, A. (2008). Concept mapping as a follow-up strategy to learning from texts: What characterizes good and poor mappers? Instructional Science, 36(1), 53–73. https://doi.org/10.1007/s11251-007-9022-9</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Representing Domain Knowledge by Concept Maps : How to Validate Them ?C M Representing Domain, Maps How, Them In, Dietrich Albert, T Honda, F W Hesse, Dietrich Albert, Christina M SteinerCommunication, 2005169-1742000journalapplicationconcept mapcontent validitydomain knowledgeontologysemantic netvalidation</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Concept mapping for learning from text: Evidence for a worked-out-map-effect Computer based graphical feedback on students' writing View project Effects of teacher expertise on the provision of instructional explanations View projectMatthias Nückles2008reporthttps://www.researchgate.net/publication/220934647</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Concept mapping for learning from text: Evidence for a worked-out-map-effect Computer based graphical feedback on students' writing View project Effects of teacher expertise on the provision of instructional explanations View projectMatthias Nückles2008reporthttps://www.researchgate.net/publication/220934647</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Concept mapping for learning from text: Evidence for a worked-out-map-effect Computer based graphical feedback on students' writing View project Effects of teacher expertise on the provision of instructional explanations View projectMatthias Nückles2008reporthttps://www.researchgate.net/publication/220934647</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Concept mapping for learning from text: Evidence for a worked-out-map-effect Computer based graphical feedback on students' writing View project Effects of teacher expertise on the provision of instructional explanations View projectMatthias Nückles2008reporthttps://www.researchgate.net/publication/220934647</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Concept map assessment of classroom learning: Reliability, validity, and logistical practicalityJohn R. McClure, Brian Sonak, Hoi K. SuenJournal of Research in Science Teaching, 1999475-492364John Wiley and Sons Inc.journal2-s2.0-000146104612952964700014610460022430810.1002/(SICI)1098-2736(199904)36:4&amp;lt;475::AID-TEA5&amp;gt;3.0.CO;2-O</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Concept map assessment of classroom learning: Reliability, validity, and logistical practicalityJohn R. McClure, Brian Sonak, Hoi K. SuenJournal of Research in Science Teaching, 1999The psychometric characteristics and practicality of concept mapping as a technique for classroom assessment were evaluated. Subjects received 90 min of training in concept mapping techniques and were given a list of terms and asked to produce a concept map. The list of terms was from a course in which they were enrolled. The maps were scored by pairs of graduate students, each pair using one of six different scoring methods. The score reliability of the six scoring methods ranged from r = .23 to r = .76. The highest score reliability was found for the method based on the evaluation of separate propositions represented. Correlations of map scores with a measure of the concept maps' similarity to a master map provided evidence supporting the validity of five of the six scoring methods. The times required to provide training in concept mapping, produce concepts, and score concept maps were compatible with the adoption of concept mapping as classroom assessment technique. © 1999 John Wiley &amp;amp; Sons, Inc. J Res Sci Teach 36: 475-492, 1999.475-492364journal10.1002/(SICI)1098-2736(199904)36:4&amp;lt;475::AID-TEA5&amp;gt;3.0.CO;2-O00224308</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Summary of Literature Pertaining to the Use of Concept Mapping Techniques and Technologies for Education and Performance Support The Chief of Naval Education and Training Pensacola FL 32500John W Coffey, Mary Jo Carnot, Paul Feltovich, Robert R Hoffman, Joan Feltovich, Joseph D Novak2003reportwww.ihmc.us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Domain, C. M. R., How, M., In, T., Albert, D., Honda, T., Hesse, F. W., … Steiner, C. M. (2005). Representing Domain Knowledge by Concept Maps : How to Validate Them?</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Domain, C. M. R., How, M., In, T., Albert, D., Honda, T., Hesse, F. W., … Steiner, C. M. (2005). Representing Domain Knowledge by Concept Maps : How to Validate Them?</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Representing Domain Knowledge by Concept Maps : How to Validate Them ?C M Representing Domain, Maps How, Them In, Dietrich Albert, T Honda, F W Hesse, Dietrich Albert, Christina M SteinerCommunication, 2005For one and the same domain several alternative concept maps may exist, originating from\
different world views or purposes. Some of these concept maps may be valid, however not all of them. Thus,\
strategies for empirically and objectively validating concept maps in the respective context are necessary. We\
outline two methodological approaches for empirically validating concept maps, one for giving evidence of\
content validity and one for application validity. One procedure is to validate a given concept map with\
concept maps systematically generated by others. As a second method we suggest to observe the behaviour\
and the performance in a relevant situational context as a validation criterion. In this scope, a method for\
predicting persons’ problem solving behaviour by using a given concept map is outlined. In general, the\
purpose and ultimate use of a given concept map has to be taken into consideration for choosing a validation\
procedure and interpreting its results.169-1742000journalapplicationconcept mapcontent validitydomain knowledgeontologysemantic netvalidationhttps://telearn.archives-ouvertes.fr/hal-00190401</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Using a concept map knowledge management system to enhance the learning of biologyShih Hwa Liu, Gwo Guang LeeComputers and Education, 2013105-11668journalArchitectures for educational technology systemCooperative/collaborative learningTeaching/learning strategies03601315S03601315130012808487837103910.1016/j.compedu.2013.05.0073690154542-s2.0-84878371039</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Concept map assessment of classroom learning: Reliability, validity, and logistical practicalityJohn R. McClure, Brian Sonak, Hoi K. SuenJournal of Research in Science Teaching, 1999The psychometric characteristics and practicality of concept mapping as a technique for classroom assessment were evaluated. Subjects received 90 min of training in concept mapping techniques and were given a list of terms and asked to produce a concept map. The list of terms was from a course in which they were enrolled. The maps were scored by pairs of graduate students, each pair using one of six different scoring methods. The score reliability of the six scoring methods ranged from r = .23 to r = .76. The highest score reliability was found for the method based on the evaluation of separate propositions represented. Correlations of map scores with a measure of the concept maps' similarity to a master map provided evidence supporting the validity of five of the six scoring methods. The times required to provide training in concept mapping, produce concepts, and score concept maps were compatible with the adoption of concept mapping as classroom assessment technique. © 1999 John Wiley &amp;amp; Sons, Inc. J Res Sci Teach 36: 475-492, 1999.475-492364journal10.1002/(SICI)1098-2736(199904)36:4&amp;lt;475::AID-TEA5&amp;gt;3.0.CO;2-O00224308</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Concept map assessment of classroom learning: Reliability, validity, and logistical practicalityJohn R. McClure, Brian Sonak, Hoi K. SuenJournal of Research in Science Teaching, 1999The psychometric characteristics and practicality of concept mapping as a technique for classroom assessment were evaluated. Subjects received 90 min of training in concept mapping techniques and were given a list of terms and asked to produce a concept map. The list of terms was from a course in which they were enrolled. The maps were scored by pairs of graduate students, each pair using one of six different scoring methods. The score reliability of the six scoring methods ranged from r = .23 to r = .76. The highest score reliability was found for the method based on the evaluation of separate propositions represented. Correlations of map scores with a measure of the concept maps' similarity to a master map provided evidence supporting the validity of five of the six scoring methods. The times required to provide training in concept mapping, produce concepts, and score concept maps were compatible with the adoption of concept mapping as classroom assessment technique. © 1999 John Wiley &amp;amp; Sons, Inc. J Res Sci Teach 36: 475-492, 1999.475-492364journal0022430810.1002/(SICI)1098-2736(199904)36:4&amp;lt;475::AID-TEA5&amp;gt;3.0.CO;2-O</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Summary of Literature Pertaining to the Use of Concept Mapping Techniques and Technologies for Education and Performance Support A Summary of Literature Pertaining to the Use of Concept Mapping Techniques and Technologies for Education and Performance SJohn W Coffey, John W Coffey, Robert R Hoffman, Joseph D NovakMay 2014journal</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Increasing the flexibility of automated concept map based knowledge assessmentMaija StrautmaneACM International Conference Proceeding Series, 20146349-356883Association for Computing Machineryconference_proceedingsConcept mapKnowledge assessmentKnowledge representationLinking phrases97814503275342-s2.0-849086960066003924968490869600610.1145/2659532.2659621</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Concept map assessment of classroom learning: Reliability, validity, and logistical practicalityJohn R. McClure, Brian Sonak, Hoi K. SuenJournal of Research in Science Teaching, 1999The psychometric characteristics and practicality of concept mapping as a technique for classroom assessment were evaluated. Subjects received 90 min of training in concept mapping techniques and were given a list of terms and asked to produce a concept map. The list of terms was from a course in which they were enrolled. The maps were scored by pairs of graduate students, each pair using one of six different scoring methods. The score reliability of the six scoring methods ranged from r = .23 to r = .76. The highest score reliability was found for the method based on the evaluation of separate propositions represented. Correlations of map scores with a measure of the concept maps' similarity to a master map provided evidence supporting the validity of five of the six scoring methods. The times required to provide training in concept mapping, produce concepts, and score concept maps were compatible with the adoption of concept mapping as classroom assessment technique. © 1999 John Wiley &amp;amp; Sons, Inc. J Res Sci Teach 36: 475-492, 1999.475-492364journal0022430810.1002/(SICI)1098-2736(199904)36:4&amp;lt;475::AID-TEA5&amp;gt;3.0.CO;2-O</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In the early stages of a research program, we usually need to ask exploratory questions, as we attempt to understand the phenomena, and identify useful distinctions that clarify our understanding. These Knowledge Questions are adapted from Easterbrook (2008) which are in turn adapted from those in Meltzoff (1998)</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Increasing the flexibility of automated concept map based knowledge assessmentMaija StrautmaneACM International Conference Proceeding Series, 20146349-356883Association for Computing Machineryconference_proceedingsConcept mapKnowledge assessmentKnowledge representationLinking phrases2-s2.0-849086960068490869600610.1145/2659532.26596219781450327534600392496</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Summary of Literature Pertaining to the Use of Concept Mapping Techniques and Technologies for Education and Performance Support A Summary of Literature Pertaining to the Use of Concept Mapping Techniques and Technologies for Education and Performance SJohn W Coffey, John W Coffey, Robert R Hoffman, Joseph D NovakMay 2014journal</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To underline the importance of the problem, consequence of NOT addressing it should be highlighted.</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What proof do I have that this cause exists? (Is it concrete? Is it measurable?) What proof do I have that this cause could lead to the stated effect?
(Am I merely asserting causation?) What proof do I have that this cause actually contributed to the problem I'm looking at? (Even given that it exists and could lead to this problem, how do I know it wasn't actually something else?)
Is anything else needed, along with this cause, for the stated effect to occur? (Is it self-sufficient? Is something needed to help it along?)Can anything else, besides this cause, lead to the stated effect? (Are there alternative explanations that fit better? What other risks are there?)</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Summary of Literature Pertaining to the Use of Concept Mapping Techniques and Technologies for Education and Performance Support The Chief of Naval Education and Training Pensacola FL 32500John W Coffey, Mary Jo Carnot, Paul Feltovich, Robert R Hoffman, Joan Feltovich, Joseph D Novak2003reportwww.ihmc.us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comprehensive text analysis of lecture slides to generate concept mapsThushari Atapattu, Katrina Falkner, Nickolas FalknerComputers and Education, 20171296-113115Elsevier LtdjournalMedia in educationPedagogical issuesTeaching/learning strategiesimproving classroom teachingS03601315173017812-s2.0-85029290166618239985850292901660360131510.1016/j.compedu.2017.08.001</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Identifying Senior High School Students'Misconceptions About Statistical Correlation, and Their Possible Causes: anTC Liu, YC Lin, CC Tsai… Journal of Science and Mathematics Education, 2009791-8202009journalcauses of misconceptionsconcept mappingcorrelationhigh schoolstatistical misconceptionsstatistics learninghttp://link.springer.com/article/10.1007/s10763-008-9142-y</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What proof do I have that this cause exists? (Is it concrete? Is it measurable?) What proof do I have that this cause could lead to the stated effect?
(Am I merely asserting causation?) What proof do I have that this cause actually contributed to the problem I'm looking at? (Even given that it exists and could lead to this problem, how do I know it wasn't actually something else?)
Is anything else needed, along with this cause, for the stated effect to occur? (Is it self-sufficient? Is something needed to help it along?)Can anything else, besides this cause, lead to the stated effect? (Are there alternative explanations that fit better? What other risks are there?)</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Learning and diagnosis of individual and class conceptual perspectives: An intelligent systems approach using clustering techniquesShein Yung Cheng, Chia Sheng Lin, Hsien Hsun Chen, Jia Sheng HehComputers and Education, 20054257-283443journalCommunity; clusteringConcept mapLearning diagnosisMisconception10.1016/j.compedu.2004.02.005036013152-s2.0-9644278042S0360131504000363964427804239571209</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Summary of Literature Pertaining to the Use of Concept Mapping Techniques and Technologies for Education and Performance Support The Chief of Naval Education and Training Pensacola FL 32500John W Coffey, Mary Jo Carnot, Paul Feltovich, Robert R Hoffman, Joan Feltovich, Joseph D Novak2003reportwww.ihmc.us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Learning and diagnosis of individual and class conceptual perspectives: An intelligent systems approach using clustering techniquesShein Yung Cheng, Chia Sheng Lin, Hsien Hsun Chen, Jia Sheng HehComputers and Education, 20054257-283443journalCommunity; clusteringConcept mapLearning diagnosisMisconceptionS036013150400036310.1016/j.compedu.2004.02.005395712092-s2.0-9644278042036013159644278042</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Student strategies for categorizing IT-related termsTorsten Brinda, Stephan Napierala, David Tobinski, Ira DiethelmEducation and Information Technologies, 201952095-2125243Springer New York LLCjournalCategorizationComputing educationDigital artifactsDigital literacyHigher educationK-12Students’ conceptions62602748710.1007/s10639-019-09861-y98612-s2.0-850601229291573760885060122929</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Learning and diagnosis of individual and class conceptual perspectives: An intelligent systems approach using clustering techniquesShein Yung Cheng, Chia Sheng Lin, Hsien Hsun Chen, Jia Sheng HehComputers and Education, 20054257-283443journalCommunity; clusteringConcept mapLearning diagnosisMisconception10.1016/j.compedu.2004.02.005036013152-s2.0-9644278042S0360131504000363964427804239571209</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 At an early stage, a problem is often formulated in an impressionistic way, mainlyexpressing a feeling that some state of affairs is unsatisfactory. However, in order todo something about the problem, it is not sufficient to stay with such an impressionisticunderstanding. A more detailed understanding is required. In order toarrive at this, a so-called root cause analysis can be performed, in which theunderlying causes are identified, analysed, and represented. By addressing thesecauses, better results can be achieved than by treating only the symptoms of theproblem.</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 At an early stage, a problem is often formulated in an impressionistic way, mainlyexpressing a feeling that some state of affairs is unsatisfactory. However, in order todo something about the problem, it is not sufficient to stay with such an impressionisticunderstanding. A more detailed understanding is required. In order toarrive at this, a so-called root cause analysis can be performed, in which theunderlying causes are identified, analysed, and represented. By addressing thesecauses, better results can be achieved than by treating only the symptoms of theproblem.</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 At an early stage, a problem is often formulated in an impressionistic way, mainlyexpressing a feeling that some state of affairs is unsatisfactory. However, in order todo something about the problem, it is not sufficient to stay with such an impressionisticunderstanding. A more detailed understanding is required. In order toarrive at this, a so-called root cause analysis can be performed, in which theunderlying causes are identified, analysed, and represented. By addressing thesecauses, better results can be achieved than by treating only the symptoms of theproblem.</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What proof do I have that this cause exists? (Is it concrete? Is it measurable?) What proof do I have that this cause could lead to the stated effect?
(Am I merely asserting causation?) What proof do I have that this cause actually contributed to the problem I'm looking at? (Even given that it exists and could lead to this problem, how do I know it wasn't actually something else?)
Is anything else needed, along with this cause, for the stated effect to occur? (Is it self-sufficient? Is something needed to help it along?)Can anything else, besides this cause, lead to the stated effect? (Are there alternative explanations that fit better? What other risks are there?)</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Representing Domain Knowledge by Concept Maps : How to Validate Them ?C M Representing Domain, Maps How, Them In, Dietrich Albert, T Honda, F W Hesse, Dietrich Albert, Christina M SteinerCommunication, 2005For one and the same domain several alternative concept maps may exist, originating from\
different world views or purposes. Some of these concept maps may be valid, however not all of them. Thus,\
strategies for empirically and objectively validating concept maps in the respective context are necessary. We\
outline two methodological approaches for empirically validating concept maps, one for giving evidence of\
content validity and one for application validity. One procedure is to validate a given concept map with\
concept maps systematically generated by others. As a second method we suggest to observe the behaviour\
and the performance in a relevant situational context as a validation criterion. In this scope, a method for\
predicting persons’ problem solving behaviour by using a given concept map is outlined. In general, the\
purpose and ultimate use of a given concept map has to be taken into consideration for choosing a validation\
procedure and interpreting its results.169-1742000journalapplicationconcept mapcontent validitydomain knowledgeontologysemantic netvalidationhttps://telearn.archives-ouvertes.fr/hal-00190401</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Representing Domain Knowledge by Concept Maps : How to Validate Them ?C M Representing Domain, Maps How, Them In, Dietrich Albert, T Honda, F W Hesse, Dietrich Albert, Christina M SteinerCommunication, 2005169-1742000journalapplicationconcept mapcontent validitydomain knowledgeontologysemantic netvalidation</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theory underlying concept maps and how to construct and use themPráxis Educativa, 20109-2951journalAprendizagem significativaCmapToolsConcept MappingMapa conceitualMeaningful learningPrograma Cmaptools1809-4031</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Increasing the flexibility of automated concept map based knowledge assessmentMaija StrautmaneACM International Conference Proceeding Series, 20146349-356883Association for Computing Machineryconference_proceedingsConcept mapKnowledge assessmentKnowledge representationLinking phrases97814503275342-s2.0-8490869600610.1145/2659532.265962160039249684908696006</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Increasing the flexibility of automated concept map based knowledge assessmentMaija StrautmaneACM International Conference Proceeding Series, 20146349-356883Association for Computing Machineryconference_proceedingsConcept mapKnowledge assessmentKnowledge representationLinking phrases10.1145/2659532.265962197814503275346003924962-s2.0-8490869600684908696006</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Establishing open-ended assessments: Investigating the validity of creative exercisesScott E. Lewis, Janet L. Shaw, Kathryn A. FreemanChemistry Education Research and Practice, 2011158-166122journalAssessmentConcept mapsGeneral chemistryMisconceptionsValidity36275591610.1039/c1rp90020j2-s2.0-800540905361109402880054090536</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What proof do I have that this cause exists? (Is it concrete? Is it measurable?) What proof do I have that this cause could lead to the stated effect?
(Am I merely asserting causation?) What proof do I have that this cause actually contributed to the problem I'm looking at? (Even given that it exists and could lead to this problem, how do I know it wasn't actually something else?)
Is anything else needed, along with this cause, for the stated effect to occur? (Is it self-sufficient? Is something needed to help it along?)Can anything else, besides this cause, lead to the stated effect? (Are there alternative explanations that fit better? What other risks are there?)</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Increasing the flexibility of automated concept map based knowledge assessmentMaija StrautmaneACM International Conference Proceeding Series, 20146349-356883Association for Computing Machineryconference_proceedingsConcept mapKnowledge assessmentKnowledge representationLinking phrases10.1145/2659532.265962197814503275346003924962-s2.0-8490869600684908696006</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What proof do I have that this cause exists? (Is it concrete? Is it measurable?) What proof do I have that this cause could lead to the stated effect?
(Am I merely asserting causation?) What proof do I have that this cause actually contributed to the problem I'm looking at? (Even given that it exists and could lead to this problem, how do I know it wasn't actually something else?)
Is anything else needed, along with this cause, for the stated effect to occur? (Is it self-sufficient? Is something needed to help it along?)Can anything else, besides this cause, lead to the stated effect? (Are there alternative explanations that fit better? What other risks are there?)</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An evaluation methodology for concept maps mined from lecture notes: An educational perspectiveThushari Atapattu, Katrina Falkner, Nickolas FalknerCommunications in Computer and Information Science, 201568-83510Springer Verlagconference_proceedingsConcept map miningEvaluation methodologyLecture notes10.1007/978-3-319-25768-6_52-s2.0-8495010907660732644218650929849501090769783319257679</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comprehensive text analysis of lecture slides to generate concept mapsThushari Atapattu, Katrina Falkner, Nickolas FalknerComputers and Education, 20171296-113115Elsevier LtdjournalMedia in educationPedagogical issuesTeaching/learning strategiesimproving classroom teaching10.1016/j.compedu.2017.08.001850292901662-s2.0-85029290166S036013151730178161823998503601315</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theory underlying concept maps and how to construct and use themPráxis Educativa, 20109-2951journalAprendizagem significativaCmapToolsConcept MappingMapa conceitualMeaningful learningPrograma Cmaptools1809-4031</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What proof do I have that this cause exists? (Is it concrete? Is it measurable?) What proof do I have that this cause could lead to the stated effect?
(Am I merely asserting causation?) What proof do I have that this cause actually contributed to the problem I'm looking at? (Even given that it exists and could lead to this problem, how do I know it wasn't actually something else?)
Is anything else needed, along with this cause, for the stated effect to occur? (Is it self-sufficient? Is something needed to help it along?)Can anything else, besides this cause, lead to the stated effect? (Are there alternative explanations that fit better? What other risks are there?)</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An evaluation methodology for concept maps mined from lecture notes: An educational perspectiveThushari Atapattu, Katrina Falkner, Nickolas FalknerCommunications in Computer and Information Science, 201568-83510Springer Verlagconference_proceedingsConcept map miningEvaluation methodologyLecture notes10.1007/978-3-319-25768-6_5186509296073264422-s2.0-84950109076849501090769783319257679</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An evaluation methodology for concept maps mined from lecture notes: An educational perspectiveThushari Atapattu, Katrina Falkner, Nickolas FalknerCommunications in Computer and Information Science, 201568-83510Springer Verlagconference_proceedingsConcept map miningEvaluation methodologyLecture notes2-s2.0-84950109076186509296073264428495010907610.1007/978-3-319-25768-6_59783319257679</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A comprehensive text analysis of lecture slides to generate concept mapsThushari Atapattu, Katrina Falkner, Nickolas FalknerComputers and Education, 20171296-113115Elsevier LtdjournalMedia in educationPedagogical issuesTeaching/learning strategiesimproving classroom teachingS03601315173017812-s2.0-85029290166618239985850292901660360131510.1016/j.compedu.2017.08.001</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 What artefact can be a solution for the explicated problem and which requirementson this artefact are important for the stakeholders?  A requirement is a property of an artefact that is deemed as desirable by stakeholders in a practice and that is to be used for guiding the design and development of the artefact.  For each requirement, explain why it is needed andrelate it to the problem.</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 What artefact can be a solution for the explicated problem and which requirementson this artefact are important for the stakeholders?  A requirement is a property of an artefact that is deemed as desirable by stakeholders in a practice and that is to be used for guiding the design and development of the artefact.  For each requirement, explain why it is needed andrelate it to the problem.</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Explicate Problem activity is about investigating and analysing a practical problem. The problem needs to be precisely formulated and justified by showing that it is significant for some practice. The problem should be of general interest, i.e. significant not only for one local practice but also for some global practice. </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Functional requirements are what the system should do. They include the ways to reduce or alleviate the consequences and causes of the problem. For each functional requirement, answer the "How?" questions to to start the design.</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Non-functional requirements are not what the purposeful artefact should do, but instead are desirable characteristics that the purposeful artefact should have. These are then additional design goals. A checklist of possible non-functional requirements is provided to the right, grouped into categories. For each non-functional requirement, answer the "How?" questions to to start the design.</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Non-functional requirements are not what the purposeful artefact should do, but instead are desirable characteristics that the purposeful artefact should have. These are then additional design goals. A checklist of possible non-functional requirements is provided to the right, grouped into categories. For each non-functional requirement, answer the "How?" questions to to start the design.</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the parts of an artefact are logically, orderly, and consistently related; coherence is low if an artefact includes parts that, in some sense, do not fit in with the rest of the artefact.</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a model is free from conflict.</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degree to which an artefact is divided into components that may be separated and recombined; common requirements related to modularity are low coupling, i.e. modules are not overly related with each other; high cohesion, i.e. modules are highly related internally; and high composability, i.e. modules can be easily replaced and recombined.</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absence of redundant components in an artefact, i.e. components the functions of which can be derived from other components.</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s-MX" smtClean="0"/>
              <a:t>the ease with which a user can use an artefact to achieve a particular goal</a:t>
            </a:r>
            <a:endParaRPr lang="es-MX"/>
          </a:p>
        </p:txBody>
      </p:sp>
      <p:sp>
        <p:nvSpPr>
          <p:cNvPr id="7" name="Slide Number Placeholder 3"/>
          <p:cNvSpPr>
            <a:spLocks noGrp="1"/>
          </p:cNvSpPr>
          <p:nvPr>
            <p:ph type="sldNum" sz="quarter" idx="10"/>
          </p:nvPr>
        </p:nvSpPr>
        <p:spPr/>
        <p:txBody>
          <a:bodyPr/>
          <a:lstStyle/>
          <a:p>
            <a:fld id="{23A965EA-B888-43E6-A879-353738A48DBE}" type="slidenum">
              <a:rPr lang="es-MX" smtClean="0"/>
              <a:t>‹#›</a:t>
            </a:fld>
            <a:endParaRPr lang="es-MX"/>
          </a:p>
        </p:txBody>
      </p:sp>
    </p:spTree>
  </p:cSld>
  <p:clrMapOvr>
    <a:masterClrMapping/>
  </p:clrMapOvr>
</p:note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550108"/>
            <a:ext cx="8229600" cy="1905000"/>
          </a:xfrm>
        </p:spPr>
        <p:txBody>
          <a:bodyPr anchor="b"/>
          <a:lstStyle>
            <a:lvl1pPr algn="l"/>
          </a:lstStyle>
          <a:p>
            <a:r>
              <a:rPr lang="es-MX" smtClean="0"/>
              <a:t>Click to edit Master title style</a:t>
            </a:r>
            <a:endParaRPr lang="es-MX"/>
          </a:p>
        </p:txBody>
      </p:sp>
      <p:sp>
        <p:nvSpPr>
          <p:cNvPr id="3" name="Subtitle 2"/>
          <p:cNvSpPr>
            <a:spLocks noGrp="1"/>
          </p:cNvSpPr>
          <p:nvPr>
            <p:ph type="subTitle" idx="1"/>
          </p:nvPr>
        </p:nvSpPr>
        <p:spPr>
          <a:xfrm>
            <a:off x="467544" y="4455108"/>
            <a:ext cx="8229600" cy="1352550"/>
          </a:xfrm>
        </p:spPr>
        <p:txBody>
          <a:bodyPr/>
          <a:lstStyle>
            <a:lvl1pPr marL="0" indent="0" algn="l">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MX" smtClean="0"/>
              <a:t>Click to edit Master subtitle style</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smtClean="0"/>
              <a:t>Click to edit Master title style</a:t>
            </a:r>
            <a:endParaRPr lang="es-MX"/>
          </a:p>
        </p:txBody>
      </p:sp>
      <p:sp>
        <p:nvSpPr>
          <p:cNvPr id="3" name="Vertical Text Placeholder 2"/>
          <p:cNvSpPr>
            <a:spLocks noGrp="1"/>
          </p:cNvSpPr>
          <p:nvPr>
            <p:ph orient="vert" type="body" idx="1"/>
          </p:nvPr>
        </p:nvSpPr>
        <p:spPr/>
        <p:txBody>
          <a:bodyPr vert="eaVert"/>
          <a:lstStyle/>
          <a:p>
            <a:pPr lvl="0"/>
            <a:r>
              <a:rPr lang="es-MX" smtClean="0"/>
              <a:t>Click to edit Master text styles</a:t>
            </a:r>
          </a:p>
          <a:p>
            <a:pPr lvl="1"/>
            <a:r>
              <a:rPr lang="es-MX" smtClean="0"/>
              <a:t>Second level</a:t>
            </a:r>
          </a:p>
          <a:p>
            <a:pPr lvl="2"/>
            <a:r>
              <a:rPr lang="es-MX" smtClean="0"/>
              <a:t>Third level</a:t>
            </a:r>
          </a:p>
          <a:p>
            <a:pPr lvl="3"/>
            <a:r>
              <a:rPr lang="es-MX" smtClean="0"/>
              <a:t>Fourth level</a:t>
            </a:r>
          </a:p>
          <a:p>
            <a:pPr lvl="4"/>
            <a:r>
              <a:rPr lang="es-MX" smtClean="0"/>
              <a:t>Fifth level</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534025"/>
          </a:xfrm>
        </p:spPr>
        <p:txBody>
          <a:bodyPr vert="eaVert"/>
          <a:lstStyle/>
          <a:p>
            <a:r>
              <a:rPr lang="es-MX" smtClean="0"/>
              <a:t>Click to edit Master title style</a:t>
            </a:r>
            <a:endParaRPr lang="es-MX"/>
          </a:p>
        </p:txBody>
      </p:sp>
      <p:sp>
        <p:nvSpPr>
          <p:cNvPr id="3" name="Vertical Text Placeholder 2"/>
          <p:cNvSpPr>
            <a:spLocks noGrp="1"/>
          </p:cNvSpPr>
          <p:nvPr>
            <p:ph orient="vert" type="body" idx="1"/>
          </p:nvPr>
        </p:nvSpPr>
        <p:spPr>
          <a:xfrm>
            <a:off x="457200" y="274638"/>
            <a:ext cx="6019800" cy="5534025"/>
          </a:xfrm>
        </p:spPr>
        <p:txBody>
          <a:bodyPr vert="eaVert"/>
          <a:lstStyle/>
          <a:p>
            <a:pPr lvl="0"/>
            <a:r>
              <a:rPr lang="es-MX" smtClean="0"/>
              <a:t>Click to edit Master text styles</a:t>
            </a:r>
          </a:p>
          <a:p>
            <a:pPr lvl="1"/>
            <a:r>
              <a:rPr lang="es-MX" smtClean="0"/>
              <a:t>Second level</a:t>
            </a:r>
          </a:p>
          <a:p>
            <a:pPr lvl="2"/>
            <a:r>
              <a:rPr lang="es-MX" smtClean="0"/>
              <a:t>Third level</a:t>
            </a:r>
          </a:p>
          <a:p>
            <a:pPr lvl="3"/>
            <a:r>
              <a:rPr lang="es-MX" smtClean="0"/>
              <a:t>Fourth level</a:t>
            </a:r>
          </a:p>
          <a:p>
            <a:pPr lvl="4"/>
            <a:r>
              <a:rPr lang="es-MX" smtClean="0"/>
              <a:t>Fifth level</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smtClean="0"/>
              <a:t>Click to edit Master title style</a:t>
            </a:r>
            <a:endParaRPr lang="es-MX"/>
          </a:p>
        </p:txBody>
      </p:sp>
      <p:sp>
        <p:nvSpPr>
          <p:cNvPr id="3" name="Content Placeholder 2"/>
          <p:cNvSpPr>
            <a:spLocks noGrp="1"/>
          </p:cNvSpPr>
          <p:nvPr>
            <p:ph idx="1"/>
          </p:nvPr>
        </p:nvSpPr>
        <p:spPr>
          <a:xfrm>
            <a:off x="457200" y="1600201"/>
            <a:ext cx="8229600" cy="4200525"/>
          </a:xfrm>
        </p:spPr>
        <p:txBody>
          <a:bodyPr/>
          <a:lstStyle/>
          <a:p>
            <a:pPr lvl="0"/>
            <a:r>
              <a:rPr lang="es-MX" smtClean="0"/>
              <a:t>Click to edit Master text styles</a:t>
            </a:r>
          </a:p>
          <a:p>
            <a:pPr lvl="1"/>
            <a:r>
              <a:rPr lang="es-MX" smtClean="0"/>
              <a:t>Second level</a:t>
            </a:r>
          </a:p>
          <a:p>
            <a:pPr lvl="2"/>
            <a:r>
              <a:rPr lang="es-MX" smtClean="0"/>
              <a:t>Third level</a:t>
            </a:r>
          </a:p>
          <a:p>
            <a:pPr lvl="3"/>
            <a:r>
              <a:rPr lang="es-MX" smtClean="0"/>
              <a:t>Fourth level</a:t>
            </a:r>
          </a:p>
          <a:p>
            <a:pPr lvl="4"/>
            <a:r>
              <a:rPr lang="es-MX" smtClean="0"/>
              <a:t>Fifth level</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544" y="4406900"/>
            <a:ext cx="8229600" cy="1400175"/>
          </a:xfrm>
        </p:spPr>
        <p:txBody>
          <a:bodyPr anchor="t"/>
          <a:lstStyle>
            <a:lvl1pPr algn="l">
              <a:defRPr sz="4000" b="1" cap="all"/>
            </a:lvl1pPr>
          </a:lstStyle>
          <a:p>
            <a:r>
              <a:rPr lang="es-MX" smtClean="0"/>
              <a:t>Click to edit Master title styles</a:t>
            </a:r>
            <a:endParaRPr lang="es-MX"/>
          </a:p>
        </p:txBody>
      </p:sp>
      <p:sp>
        <p:nvSpPr>
          <p:cNvPr id="3" name="Text Placeholder 2"/>
          <p:cNvSpPr>
            <a:spLocks noGrp="1"/>
          </p:cNvSpPr>
          <p:nvPr>
            <p:ph type="body" idx="1"/>
          </p:nvPr>
        </p:nvSpPr>
        <p:spPr>
          <a:xfrm>
            <a:off x="467544" y="2906713"/>
            <a:ext cx="8229600" cy="15049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smtClean="0"/>
              <a:t>Click to edit Master text style</a:t>
            </a:r>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smtClean="0"/>
              <a:t>Click to edit Master title style</a:t>
            </a:r>
            <a:endParaRPr lang="es-MX"/>
          </a:p>
        </p:txBody>
      </p:sp>
      <p:sp>
        <p:nvSpPr>
          <p:cNvPr id="3" name="Content Placeholder 2"/>
          <p:cNvSpPr>
            <a:spLocks noGrp="1"/>
          </p:cNvSpPr>
          <p:nvPr>
            <p:ph sz="half" idx="1"/>
          </p:nvPr>
        </p:nvSpPr>
        <p:spPr>
          <a:xfrm>
            <a:off x="457200" y="1600200"/>
            <a:ext cx="4038600" cy="4200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MX" smtClean="0"/>
              <a:t>Click to edit Master text styles</a:t>
            </a:r>
          </a:p>
          <a:p>
            <a:pPr lvl="1"/>
            <a:r>
              <a:rPr lang="es-MX" smtClean="0"/>
              <a:t>Second level</a:t>
            </a:r>
          </a:p>
          <a:p>
            <a:pPr lvl="2"/>
            <a:r>
              <a:rPr lang="es-MX" smtClean="0"/>
              <a:t>Third level</a:t>
            </a:r>
          </a:p>
          <a:p>
            <a:pPr lvl="3"/>
            <a:r>
              <a:rPr lang="es-MX" smtClean="0"/>
              <a:t>Fourth level</a:t>
            </a:r>
          </a:p>
          <a:p>
            <a:pPr lvl="4"/>
            <a:r>
              <a:rPr lang="es-MX" smtClean="0"/>
              <a:t>Fifth level</a:t>
            </a:r>
            <a:endParaRPr lang="es-MX"/>
          </a:p>
        </p:txBody>
      </p:sp>
      <p:sp>
        <p:nvSpPr>
          <p:cNvPr id="4" name="Content Placeholder 3"/>
          <p:cNvSpPr>
            <a:spLocks noGrp="1"/>
          </p:cNvSpPr>
          <p:nvPr>
            <p:ph sz="half" idx="2"/>
          </p:nvPr>
        </p:nvSpPr>
        <p:spPr>
          <a:xfrm>
            <a:off x="4648200" y="1600200"/>
            <a:ext cx="4038600" cy="4200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MX" smtClean="0"/>
              <a:t>Click to edit Master text styles</a:t>
            </a:r>
          </a:p>
          <a:p>
            <a:pPr lvl="1"/>
            <a:r>
              <a:rPr lang="es-MX" smtClean="0"/>
              <a:t>Second level</a:t>
            </a:r>
          </a:p>
          <a:p>
            <a:pPr lvl="2"/>
            <a:r>
              <a:rPr lang="es-MX" smtClean="0"/>
              <a:t>Third level</a:t>
            </a:r>
          </a:p>
          <a:p>
            <a:pPr lvl="3"/>
            <a:r>
              <a:rPr lang="es-MX" smtClean="0"/>
              <a:t>Fourth level</a:t>
            </a:r>
          </a:p>
          <a:p>
            <a:pPr lvl="4"/>
            <a:r>
              <a:rPr lang="es-MX" smtClean="0"/>
              <a:t>Fifth level</a:t>
            </a:r>
            <a:endParaRPr lang="es-MX"/>
          </a:p>
        </p:txBody>
      </p:sp>
      <p:sp>
        <p:nvSpPr>
          <p:cNvPr id="7" name="Slide Number Placeholder 6"/>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MX" smtClean="0"/>
              <a:t>Click to edit Master title style</a:t>
            </a:r>
            <a:endParaRPr lang="es-MX"/>
          </a:p>
        </p:txBody>
      </p:sp>
      <p:sp>
        <p:nvSpPr>
          <p:cNvPr id="3" name="Text Placeholder 2"/>
          <p:cNvSpPr>
            <a:spLocks noGrp="1"/>
          </p:cNvSpPr>
          <p:nvPr>
            <p:ph type="body" idx="1"/>
          </p:nvPr>
        </p:nvSpPr>
        <p:spPr>
          <a:xfrm>
            <a:off x="457200" y="1535113"/>
            <a:ext cx="4038600" cy="6381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smtClean="0"/>
              <a:t>Click to edit Master text styles</a:t>
            </a:r>
          </a:p>
        </p:txBody>
      </p:sp>
      <p:sp>
        <p:nvSpPr>
          <p:cNvPr id="4" name="Content Placeholder 3"/>
          <p:cNvSpPr>
            <a:spLocks noGrp="1"/>
          </p:cNvSpPr>
          <p:nvPr>
            <p:ph sz="half" idx="2"/>
          </p:nvPr>
        </p:nvSpPr>
        <p:spPr>
          <a:xfrm>
            <a:off x="457200" y="2174875"/>
            <a:ext cx="4038600" cy="3629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MX" smtClean="0"/>
              <a:t>Click to edit Master text styles</a:t>
            </a:r>
          </a:p>
          <a:p>
            <a:pPr lvl="1"/>
            <a:r>
              <a:rPr lang="es-MX" smtClean="0"/>
              <a:t>Second level</a:t>
            </a:r>
          </a:p>
          <a:p>
            <a:pPr lvl="2"/>
            <a:r>
              <a:rPr lang="es-MX" smtClean="0"/>
              <a:t>Third level</a:t>
            </a:r>
          </a:p>
          <a:p>
            <a:pPr lvl="3"/>
            <a:r>
              <a:rPr lang="es-MX" smtClean="0"/>
              <a:t>Fourth level</a:t>
            </a:r>
          </a:p>
          <a:p>
            <a:pPr lvl="4"/>
            <a:r>
              <a:rPr lang="es-MX" smtClean="0"/>
              <a:t>Fifth level</a:t>
            </a:r>
            <a:endParaRPr lang="es-MX"/>
          </a:p>
        </p:txBody>
      </p:sp>
      <p:sp>
        <p:nvSpPr>
          <p:cNvPr id="5" name="Text Placeholder 4"/>
          <p:cNvSpPr>
            <a:spLocks noGrp="1"/>
          </p:cNvSpPr>
          <p:nvPr>
            <p:ph type="body" sz="quarter" idx="3"/>
          </p:nvPr>
        </p:nvSpPr>
        <p:spPr>
          <a:xfrm>
            <a:off x="4645025" y="1535113"/>
            <a:ext cx="4038600" cy="6381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smtClean="0"/>
              <a:t>Click to edit Master text styles</a:t>
            </a:r>
          </a:p>
        </p:txBody>
      </p:sp>
      <p:sp>
        <p:nvSpPr>
          <p:cNvPr id="6" name="Content Placeholder 5"/>
          <p:cNvSpPr>
            <a:spLocks noGrp="1"/>
          </p:cNvSpPr>
          <p:nvPr>
            <p:ph sz="quarter" idx="4"/>
          </p:nvPr>
        </p:nvSpPr>
        <p:spPr>
          <a:xfrm>
            <a:off x="4645025" y="2174875"/>
            <a:ext cx="4038600" cy="3629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MX" smtClean="0"/>
              <a:t>Click to edit Master text styles</a:t>
            </a:r>
          </a:p>
          <a:p>
            <a:pPr lvl="1"/>
            <a:r>
              <a:rPr lang="es-MX" smtClean="0"/>
              <a:t>Second level</a:t>
            </a:r>
          </a:p>
          <a:p>
            <a:pPr lvl="2"/>
            <a:r>
              <a:rPr lang="es-MX" smtClean="0"/>
              <a:t>Third level</a:t>
            </a:r>
          </a:p>
          <a:p>
            <a:pPr lvl="3"/>
            <a:r>
              <a:rPr lang="es-MX" smtClean="0"/>
              <a:t>Fourth level</a:t>
            </a:r>
          </a:p>
          <a:p>
            <a:pPr lvl="4"/>
            <a:r>
              <a:rPr lang="es-MX" smtClean="0"/>
              <a:t>Fifth level</a:t>
            </a:r>
            <a:endParaRPr lang="es-MX"/>
          </a:p>
        </p:txBody>
      </p:sp>
      <p:sp>
        <p:nvSpPr>
          <p:cNvPr id="9" name="Slide Number Placeholder 8"/>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smtClean="0"/>
              <a:t>Click to edit Master title style</a:t>
            </a:r>
            <a:endParaRPr lang="es-MX"/>
          </a:p>
        </p:txBody>
      </p:sp>
      <p:sp>
        <p:nvSpPr>
          <p:cNvPr id="5" name="Slide Number Placeholder 4"/>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9900" cy="1162050"/>
          </a:xfrm>
        </p:spPr>
        <p:txBody>
          <a:bodyPr anchor="b"/>
          <a:lstStyle>
            <a:lvl1pPr algn="l">
              <a:defRPr sz="2000" b="1"/>
            </a:lvl1pPr>
          </a:lstStyle>
          <a:p>
            <a:r>
              <a:rPr lang="es-MX" smtClean="0"/>
              <a:t>Click to edit Master title style</a:t>
            </a:r>
            <a:endParaRPr lang="es-MX"/>
          </a:p>
        </p:txBody>
      </p:sp>
      <p:sp>
        <p:nvSpPr>
          <p:cNvPr id="3" name="Content Placeholder 2"/>
          <p:cNvSpPr>
            <a:spLocks noGrp="1"/>
          </p:cNvSpPr>
          <p:nvPr>
            <p:ph idx="1"/>
          </p:nvPr>
        </p:nvSpPr>
        <p:spPr>
          <a:xfrm>
            <a:off x="3575050" y="273050"/>
            <a:ext cx="5114925" cy="5534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smtClean="0"/>
              <a:t>Click to edit Master text styles</a:t>
            </a:r>
          </a:p>
          <a:p>
            <a:pPr lvl="1"/>
            <a:r>
              <a:rPr lang="es-MX" smtClean="0"/>
              <a:t>Second level</a:t>
            </a:r>
          </a:p>
          <a:p>
            <a:pPr lvl="2"/>
            <a:r>
              <a:rPr lang="es-MX" smtClean="0"/>
              <a:t>Third level</a:t>
            </a:r>
          </a:p>
          <a:p>
            <a:pPr lvl="3"/>
            <a:r>
              <a:rPr lang="es-MX" smtClean="0"/>
              <a:t>Fourth level</a:t>
            </a:r>
          </a:p>
          <a:p>
            <a:pPr lvl="4"/>
            <a:r>
              <a:rPr lang="es-MX" smtClean="0"/>
              <a:t>Fifth level</a:t>
            </a:r>
            <a:endParaRPr lang="es-MX"/>
          </a:p>
        </p:txBody>
      </p:sp>
      <p:sp>
        <p:nvSpPr>
          <p:cNvPr id="4" name="Text Placeholder 3"/>
          <p:cNvSpPr>
            <a:spLocks noGrp="1"/>
          </p:cNvSpPr>
          <p:nvPr>
            <p:ph type="body" sz="half" idx="2"/>
          </p:nvPr>
        </p:nvSpPr>
        <p:spPr>
          <a:xfrm>
            <a:off x="457200" y="1435100"/>
            <a:ext cx="3009900" cy="4371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smtClean="0"/>
              <a:t>Click to edit Master text styles</a:t>
            </a:r>
          </a:p>
        </p:txBody>
      </p:sp>
      <p:sp>
        <p:nvSpPr>
          <p:cNvPr id="7" name="Slide Number Placeholder 6"/>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437112"/>
            <a:ext cx="5486400" cy="571500"/>
          </a:xfrm>
        </p:spPr>
        <p:txBody>
          <a:bodyPr anchor="b"/>
          <a:lstStyle>
            <a:lvl1pPr algn="l">
              <a:defRPr sz="2000" b="1"/>
            </a:lvl1pPr>
          </a:lstStyle>
          <a:p>
            <a:r>
              <a:rPr lang="es-MX" smtClean="0"/>
              <a:t>Click to edit Master title style</a:t>
            </a:r>
            <a:endParaRPr lang="es-MX"/>
          </a:p>
        </p:txBody>
      </p:sp>
      <p:sp>
        <p:nvSpPr>
          <p:cNvPr id="3" name="Picture Placeholder 2"/>
          <p:cNvSpPr>
            <a:spLocks noGrp="1"/>
          </p:cNvSpPr>
          <p:nvPr>
            <p:ph type="pic" idx="1"/>
          </p:nvPr>
        </p:nvSpPr>
        <p:spPr>
          <a:xfrm>
            <a:off x="1792288" y="612775"/>
            <a:ext cx="5486400" cy="3609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Text Placeholder 3"/>
          <p:cNvSpPr>
            <a:spLocks noGrp="1"/>
          </p:cNvSpPr>
          <p:nvPr>
            <p:ph sz="half" type="body" idx="2"/>
          </p:nvPr>
        </p:nvSpPr>
        <p:spPr>
          <a:xfrm>
            <a:off x="1792288" y="5003850"/>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smtClean="0"/>
              <a:t>Click to edit Master text styles</a:t>
            </a:r>
          </a:p>
        </p:txBody>
      </p:sp>
      <p:sp>
        <p:nvSpPr>
          <p:cNvPr id="7" name="Slide Number Placeholder 6"/>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slide_master_bg" Type="http://schemas.openxmlformats.org/officeDocument/2006/relationships/image" Target="../media/slide_master_bg.jpeg"/>
  <Relationship Id="slide_master_logo" Type="http://schemas.openxmlformats.org/officeDocument/2006/relationships/image" Target="../media/slide_master_logo.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Slide Master Background"/>
          <p:cNvSpPr/>
          <p:nvPr/>
        </p:nvSpPr>
        <p:blipFill>
          <a:blip r:embed="slide_master_bg"/>
          <a:srcRect/>
          <a:stretch>
            <a:fillRect/>
          </a:stretch>
        </p:blipFill>
        <p:spPr bwMode="auto">
          <a:xfrm>
            <a:off x="6228184" y="1398"/>
            <a:ext cx="2915816" cy="4178006"/>
          </a:xfrm>
          <a:prstGeom prst="rect">
            <a:avLst/>
          </a:prstGeom>
          <a:blipFill dpi="0" rotWithShape="1">
            <a:blip r:embed="slide_master_bg"/>
            <a:srcRect/>
            <a:stretch>
              <a:fillRect/>
            </a:stretch>
          </a:blipFill>
          <a:ln>
            <a:noFill/>
          </a:ln>
        </p:spPr>
      </p:sp>
      <p:pic>
        <p:nvPicPr>
          <p:cNvPr id="8" name="Slide Master Logo"/>
          <p:cNvPicPr>
            <a:picLocks noChangeAspect="1"/>
          </p:cNvPicPr>
          <p:nvPr userDrawn="1"/>
        </p:nvPicPr>
        <p:blipFill>
          <a:blip r:embed="slide_master_logo"/>
          <a:srcRect/>
          <a:stretch>
            <a:fillRect/>
          </a:stretch>
        </p:blipFill>
        <p:spPr bwMode="auto">
          <a:xfrm>
            <a:off x="457200" y="5979504"/>
            <a:ext cx="1451388" cy="550000"/>
          </a:xfrm>
          <a:prstGeom prst="rect">
            <a:avLst/>
          </a:prstGeom>
          <a:noFill/>
          <a:ln>
            <a:noFill/>
          </a:ln>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MX" smtClean="0"/>
              <a:t>Click to edit Master title style</a:t>
            </a:r>
            <a:endParaRPr lang="es-MX"/>
          </a:p>
        </p:txBody>
      </p:sp>
      <p:sp>
        <p:nvSpPr>
          <p:cNvPr id="3" name="Text Placeholder 2"/>
          <p:cNvSpPr>
            <a:spLocks noGrp="1"/>
          </p:cNvSpPr>
          <p:nvPr>
            <p:ph type="body" idx="1"/>
          </p:nvPr>
        </p:nvSpPr>
        <p:spPr>
          <a:xfrm>
            <a:off x="457200" y="1600201"/>
            <a:ext cx="8253118" cy="4205063"/>
          </a:xfrm>
          <a:prstGeom prst="rect">
            <a:avLst/>
          </a:prstGeom>
        </p:spPr>
        <p:txBody>
          <a:bodyPr vert="horz" lIns="91440" tIns="45720" rIns="91440" bIns="45720" rtlCol="0">
            <a:normAutofit/>
          </a:bodyPr>
          <a:lstStyle/>
          <a:p>
            <a:pPr lvl="0"/>
            <a:r>
              <a:rPr lang="es-MX" smtClean="0"/>
              <a:t>Click to edit Master text styles</a:t>
            </a:r>
          </a:p>
          <a:p>
            <a:pPr lvl="1"/>
            <a:r>
              <a:rPr lang="es-MX" smtClean="0"/>
              <a:t>Second level</a:t>
            </a:r>
          </a:p>
          <a:p>
            <a:pPr lvl="2"/>
            <a:r>
              <a:rPr lang="es-MX" smtClean="0"/>
              <a:t>Third level</a:t>
            </a:r>
          </a:p>
          <a:p>
            <a:pPr lvl="3"/>
            <a:r>
              <a:rPr lang="es-MX" smtClean="0"/>
              <a:t>Fourth level</a:t>
            </a:r>
          </a:p>
          <a:p>
            <a:pPr lvl="4"/>
            <a:r>
              <a:rPr lang="es-MX" smtClean="0"/>
              <a:t>Fifth level</a:t>
            </a:r>
            <a:endParaRPr lang="es-MX"/>
          </a:p>
        </p:txBody>
      </p:sp>
      <p:sp>
        <p:nvSpPr>
          <p:cNvPr id="6" name="Slide Number Placeholder 5"/>
          <p:cNvSpPr>
            <a:spLocks noGrp="1"/>
          </p:cNvSpPr>
          <p:nvPr>
            <p:ph type="sldNum" sz="quarter" idx="4"/>
          </p:nvPr>
        </p:nvSpPr>
        <p:spPr>
          <a:xfrm>
            <a:off x="6560030" y="6033857"/>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11881-542F-4E86-BA7E-A6C1077FE782}" type="slidenum">
              <a:rPr lang="es-MX" smtClean="0"/>
              <a:t>‹#›</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4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3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0.xml"/>
  <Relationship Id="linkId2078790449" Type="http://schemas.openxmlformats.org/officeDocument/2006/relationships/hyperlink" Target="https://www.mendeley.com/reference-manager/reader/618f2e37-47b1-35d7-8aad-415b3685affa/5dffbbb1-8243-2fdb-0554-4989989dfc56#4" TargetMode="External"/>
  <Relationship Id="linkId2078641326" Type="http://schemas.openxmlformats.org/officeDocument/2006/relationships/hyperlink" Target="https://www.mendeley.com/viewer/?fileId=67b9f68e-57b8-ff45-0cb7-f696574a99fe&amp;documentId=be0e9ab9-770b-3585-a4c1-31afafe21302#2" TargetMode="External"/>
</Relationships>

</file>

<file path=ppt/slides/_rels/slide100.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00.xml"/>
</Relationships>

</file>

<file path=ppt/slides/_rels/slide101.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01.xml"/>
</Relationships>

</file>

<file path=ppt/slides/_rels/slide10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02.xml"/>
</Relationships>

</file>

<file path=ppt/slides/_rels/slide10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03.xml"/>
</Relationships>

</file>

<file path=ppt/slides/_rels/slide10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04.xml"/>
</Relationships>

</file>

<file path=ppt/slides/_rels/slide10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05.xml"/>
</Relationships>

</file>

<file path=ppt/slides/_rels/slide10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06.xml"/>
</Relationships>

</file>

<file path=ppt/slides/_rels/slide10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07.xml"/>
</Relationships>

</file>

<file path=ppt/slides/_rels/slide108.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0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09.xml"/>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1.xml"/>
  <Relationship Id="linkId2078612236" Type="http://schemas.openxmlformats.org/officeDocument/2006/relationships/hyperlink" Target="https://www.mendeley.com/viewer/?fileId=67b9f68e-57b8-ff45-0cb7-f696574a99fe&amp;documentId=be0e9ab9-770b-3585-a4c1-31afafe21302#1" TargetMode="External"/>
  <Relationship Id="linkId2078612239" Type="http://schemas.openxmlformats.org/officeDocument/2006/relationships/hyperlink" Target="https://www.mendeley.com/viewer/?fileId=120052e3-9f69-251b-24c8-036cefa6757a&amp;documentId=d371dbcd-d918-3418-a181-db15cbeb27e7#3" TargetMode="External"/>
</Relationships>

</file>

<file path=ppt/slides/_rels/slide110.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10.xml"/>
</Relationships>

</file>

<file path=ppt/slides/_rels/slide111.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11.xml"/>
</Relationships>

</file>

<file path=ppt/slides/_rels/slide11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1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13.xml"/>
</Relationships>

</file>

<file path=ppt/slides/_rels/slide11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14.xml"/>
</Relationships>

</file>

<file path=ppt/slides/_rels/slide11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15.xml"/>
</Relationships>

</file>

<file path=ppt/slides/_rels/slide11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16.xml"/>
</Relationships>

</file>

<file path=ppt/slides/_rels/slide11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17.xml"/>
</Relationships>

</file>

<file path=ppt/slides/_rels/slide118.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18.xml"/>
</Relationships>

</file>

<file path=ppt/slides/_rels/slide11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19.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2.xml"/>
  <Relationship Id="linkId2078470732" Type="http://schemas.openxmlformats.org/officeDocument/2006/relationships/hyperlink" Target="https://www.mendeley.com/reference-manager/reader/383645c9-7c4c-3b0f-bedd-bd4de61c2e85/79331356-190c-5fd9-5c8c-ca5f204f2af6#10" TargetMode="External"/>
  <Relationship Id="linkId2078470731" Type="http://schemas.openxmlformats.org/officeDocument/2006/relationships/hyperlink" Target="https://www.mendeley.com/reference-manager/reader/383645c9-7c4c-3b0f-bedd-bd4de61c2e85/79331356-190c-5fd9-5c8c-ca5f204f2af6#8" TargetMode="External"/>
  <Relationship Id="linkId2078609523" Type="http://schemas.openxmlformats.org/officeDocument/2006/relationships/hyperlink" Target="https://www.mendeley.com/viewer/?fileId=17d36404-4c90-4f05-42d8-da7b098abeda&amp;documentId=3929cf81-c0d3-3591-b561-efd721ac5e2a#1" TargetMode="External"/>
  <Relationship Id="linkId2078609528" Type="http://schemas.openxmlformats.org/officeDocument/2006/relationships/hyperlink" Target="https://www.mendeley.com/viewer/?fileId=7b1ed3d4-4837-797f-060b-c18604ea92f6&amp;documentId=8b69e11a-bf2f-3c1d-a317-4a225e6f6875#3" TargetMode="External"/>
  <Relationship Id="linkId2078609529" Type="http://schemas.openxmlformats.org/officeDocument/2006/relationships/hyperlink" Target="https://www.mendeley.com/viewer/?fileId=67b9f68e-57b8-ff45-0cb7-f696574a99fe&amp;documentId=be0e9ab9-770b-3585-a4c1-31afafe21302#3" TargetMode="External"/>
  <Relationship Id="linkId2078609530" Type="http://schemas.openxmlformats.org/officeDocument/2006/relationships/hyperlink" Target="https://www.mendeley.com/viewer/?fileId=67b9f68e-57b8-ff45-0cb7-f696574a99fe&amp;amp;documentId=be0e9ab9-770b-3585-a4c1-31afafe21302#1" TargetMode="External"/>
</Relationships>

</file>

<file path=ppt/slides/_rels/slide120.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20.xml"/>
</Relationships>

</file>

<file path=ppt/slides/_rels/slide121.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21.xml"/>
</Relationships>

</file>

<file path=ppt/slides/_rels/slide12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22.xml"/>
</Relationships>

</file>

<file path=ppt/slides/_rels/slide12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23.xml"/>
</Relationships>

</file>

<file path=ppt/slides/_rels/slide12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24.xml"/>
</Relationships>

</file>

<file path=ppt/slides/_rels/slide125.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26.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27.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28.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29.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3.xml"/>
  <Relationship Id="linkId2078472553" Type="http://schemas.openxmlformats.org/officeDocument/2006/relationships/hyperlink" Target="https://www.mendeley.com/reference-manager/reader/9a0d2bc5-ee17-38b3-a371-1ca5d7955008/0e083f8d-27f8-5137-527f-2b4bdb6ad7be#4" TargetMode="External"/>
  <Relationship Id="linkId2078474048" Type="http://schemas.openxmlformats.org/officeDocument/2006/relationships/hyperlink" Target="https://www.mendeley.com/reference-manager/reader/9a0d2bc5-ee17-38b3-a371-1ca5d7955008/0e083f8d-27f8-5137-527f-2b4bdb6ad7be#4" TargetMode="External"/>
  <Relationship Id="linkId2078501238" Type="http://schemas.openxmlformats.org/officeDocument/2006/relationships/hyperlink" Target="https://www.mendeley.com/reference-manager/reader/9a0d2bc5-ee17-38b3-a371-1ca5d7955008/0e083f8d-27f8-5137-527f-2b4bdb6ad7be#2" TargetMode="External"/>
</Relationships>

</file>

<file path=ppt/slides/_rels/slide130.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31.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3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33.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34.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35.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36.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37.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38.xml.rels><?xml version="1.0" encoding="UTF-8" standalone="yes"?>
<Relationships xmlns="http://schemas.openxmlformats.org/package/2006/relationships">
  <Relationship Id="rId1" Type="http://schemas.openxmlformats.org/officeDocument/2006/relationships/slideLayout" Target="../slideLayouts/slideLayout2.xml"/>
  <Relationship Id="linkId2078790449" Type="http://schemas.openxmlformats.org/officeDocument/2006/relationships/hyperlink" Target="https://www.mendeley.com/reference-manager/reader/618f2e37-47b1-35d7-8aad-415b3685affa/5dffbbb1-8243-2fdb-0554-4989989dfc56#4" TargetMode="External"/>
</Relationships>

</file>

<file path=ppt/slides/_rels/slide13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39.xml"/>
  <Relationship Id="linkId2078790449" Type="http://schemas.openxmlformats.org/officeDocument/2006/relationships/hyperlink" Target="https://www.mendeley.com/reference-manager/reader/618f2e37-47b1-35d7-8aad-415b3685affa/5dffbbb1-8243-2fdb-0554-4989989dfc56#4" TargetMode="External"/>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4.xml"/>
  <Relationship Id="linkId2078492090" Type="http://schemas.openxmlformats.org/officeDocument/2006/relationships/hyperlink" Target="https://www.mendeley.com/viewer/?fileId=2622cfbe-68c7-05dd-2781-47bdeb9578a3&amp;amp;documentId=575631d4-425b-3944-a843-dfcb90dd8107#2" TargetMode="External"/>
  <Relationship Id="linkId2078492095" Type="http://schemas.openxmlformats.org/officeDocument/2006/relationships/hyperlink" Target="https://www.mendeley.com/viewer/?fileId=2622cfbe-68c7-05dd-2781-47bdeb9578a3&amp;amp;documentId=575631d4-425b-3944-a843-dfcb90dd8107#2" TargetMode="External"/>
  <Relationship Id="linkId2078492098" Type="http://schemas.openxmlformats.org/officeDocument/2006/relationships/hyperlink" Target="https://www.mendeley.com/viewer/?fileId=2622cfbe-68c7-05dd-2781-47bdeb9578a3&amp;amp;documentId=575631d4-425b-3944-a843-dfcb90dd8107#2" TargetMode="External"/>
</Relationships>

</file>

<file path=ppt/slides/_rels/slide140.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40.xml"/>
</Relationships>

</file>

<file path=ppt/slides/_rels/slide141.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41.xml"/>
  <Relationship Id="linkId2078641326" Type="http://schemas.openxmlformats.org/officeDocument/2006/relationships/hyperlink" Target="https://www.mendeley.com/viewer/?fileId=67b9f68e-57b8-ff45-0cb7-f696574a99fe&amp;documentId=be0e9ab9-770b-3585-a4c1-31afafe21302#2" TargetMode="External"/>
</Relationships>

</file>

<file path=ppt/slides/_rels/slide14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42.xml"/>
</Relationships>

</file>

<file path=ppt/slides/_rels/slide143.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44.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45.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46.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47.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48.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48.xml"/>
</Relationships>

</file>

<file path=ppt/slides/_rels/slide14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49.xml"/>
  <Relationship Id="linkId2078641326" Type="http://schemas.openxmlformats.org/officeDocument/2006/relationships/hyperlink" Target="https://www.mendeley.com/viewer/?fileId=67b9f68e-57b8-ff45-0cb7-f696574a99fe&amp;documentId=be0e9ab9-770b-3585-a4c1-31afafe21302#2" TargetMode="External"/>
</Relationships>

</file>

<file path=ppt/slides/_rels/slide1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5.xml"/>
  <Relationship Id="linkId2078492102" Type="http://schemas.openxmlformats.org/officeDocument/2006/relationships/hyperlink" Target="https://www.mendeley.com/viewer/?fileId=2622cfbe-68c7-05dd-2781-47bdeb9578a3&amp;amp;amp;documentId=575631d4-425b-3944-a843-dfcb90dd8107#2" TargetMode="External"/>
  <Relationship Id="linkId2078501244" Type="http://schemas.openxmlformats.org/officeDocument/2006/relationships/hyperlink" Target="https://www.mendeley.com/reference-manager/reader/2e7a68b4-6f6c-3075-9e89-a755bb3999b2/3bed7713-a20b-6fe5-4ac9-71a69c01c196#2" TargetMode="External"/>
  <Relationship Id="linkId2078662873" Type="http://schemas.openxmlformats.org/officeDocument/2006/relationships/hyperlink" Target="https://www.mendeley.com/viewer/?fileId=44a7c65d-7e07-f551-20ed-00327e069c47&amp;documentId=71e81ea0-e531-390c-9e64-b6b08dfec86d#23" TargetMode="External"/>
  <Relationship Id="linkId2078543494" Type="http://schemas.openxmlformats.org/officeDocument/2006/relationships/hyperlink" Target="https://www.mendeley.com/reference-manager/reader/8b69e11a-bf2f-3c1d-a317-4a225e6f6875/7b1ed3d4-4837-797f-060b-c18604ea92f6#4" TargetMode="External"/>
</Relationships>

</file>

<file path=ppt/slides/_rels/slide150.xml.rels><?xml version="1.0" encoding="UTF-8" standalone="yes"?>
<Relationships xmlns="http://schemas.openxmlformats.org/package/2006/relationships">
  <Relationship Id="rId1" Type="http://schemas.openxmlformats.org/officeDocument/2006/relationships/slideLayout" Target="../slideLayouts/slideLayout2.xml"/>
  <Relationship Id="linkId2078641326" Type="http://schemas.openxmlformats.org/officeDocument/2006/relationships/hyperlink" Target="https://www.mendeley.com/viewer/?fileId=67b9f68e-57b8-ff45-0cb7-f696574a99fe&amp;documentId=be0e9ab9-770b-3585-a4c1-31afafe21302#2" TargetMode="External"/>
</Relationships>

</file>

<file path=ppt/slides/_rels/slide151.xml.rels><?xml version="1.0" encoding="UTF-8" standalone="yes"?>
<Relationships xmlns="http://schemas.openxmlformats.org/package/2006/relationships">
  <Relationship Id="rId1" Type="http://schemas.openxmlformats.org/officeDocument/2006/relationships/slideLayout" Target="../slideLayouts/slideLayout2.xml"/>
  <Relationship Id="linkId2078641326" Type="http://schemas.openxmlformats.org/officeDocument/2006/relationships/hyperlink" Target="https://www.mendeley.com/viewer/?fileId=67b9f68e-57b8-ff45-0cb7-f696574a99fe&amp;documentId=be0e9ab9-770b-3585-a4c1-31afafe21302#2" TargetMode="External"/>
</Relationships>

</file>

<file path=ppt/slides/_rels/slide15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53.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15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54.xml"/>
  <Relationship Id="linkId2078641326" Type="http://schemas.openxmlformats.org/officeDocument/2006/relationships/hyperlink" Target="https://www.mendeley.com/viewer/?fileId=67b9f68e-57b8-ff45-0cb7-f696574a99fe&amp;documentId=be0e9ab9-770b-3585-a4c1-31afafe21302#2" TargetMode="External"/>
</Relationships>

</file>

<file path=ppt/slides/_rels/slide15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55.xml"/>
</Relationships>

</file>

<file path=ppt/slides/_rels/slide15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56.xml"/>
</Relationships>

</file>

<file path=ppt/slides/_rels/slide15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57.xml"/>
</Relationships>

</file>

<file path=ppt/slides/_rels/slide158.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58.xml"/>
</Relationships>

</file>

<file path=ppt/slides/_rels/slide15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59.xml"/>
</Relationships>

</file>

<file path=ppt/slides/_rels/slide1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6.xml"/>
  <Relationship Id="linkId2078501237" Type="http://schemas.openxmlformats.org/officeDocument/2006/relationships/hyperlink" Target="https://www.mendeley.com/reference-manager/reader/2e7a68b4-6f6c-3075-9e89-a755bb3999b2/3bed7713-a20b-6fe5-4ac9-71a69c01c196#3" TargetMode="External"/>
  <Relationship Id="linkId2078501241" Type="http://schemas.openxmlformats.org/officeDocument/2006/relationships/hyperlink" Target="https://www.mendeley.com/reference-manager/reader/2e7a68b4-6f6c-3075-9e89-a755bb3999b2/3bed7713-a20b-6fe5-4ac9-71a69c01c196#3" TargetMode="External"/>
  <Relationship Id="linkId2078482261" Type="http://schemas.openxmlformats.org/officeDocument/2006/relationships/hyperlink" Target="https://www.mendeley.com/reference-manager/reader/383645c9-7c4c-3b0f-bedd-bd4de61c2e85/79331356-190c-5fd9-5c8c-ca5f204f2af6#23" TargetMode="External"/>
</Relationships>

</file>

<file path=ppt/slides/_rels/slide160.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60.xml"/>
</Relationships>

</file>

<file path=ppt/slides/_rels/slide161.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61.xml"/>
  <Relationship Id="linkId2078612236" Type="http://schemas.openxmlformats.org/officeDocument/2006/relationships/hyperlink" Target="https://www.mendeley.com/viewer/?fileId=67b9f68e-57b8-ff45-0cb7-f696574a99fe&amp;documentId=be0e9ab9-770b-3585-a4c1-31afafe21302#1" TargetMode="External"/>
  <Relationship Id="linkId2078612239" Type="http://schemas.openxmlformats.org/officeDocument/2006/relationships/hyperlink" Target="https://www.mendeley.com/viewer/?fileId=120052e3-9f69-251b-24c8-036cefa6757a&amp;documentId=d371dbcd-d918-3418-a181-db15cbeb27e7#3" TargetMode="External"/>
  <Relationship Id="linkId2078470732" Type="http://schemas.openxmlformats.org/officeDocument/2006/relationships/hyperlink" Target="https://www.mendeley.com/reference-manager/reader/383645c9-7c4c-3b0f-bedd-bd4de61c2e85/79331356-190c-5fd9-5c8c-ca5f204f2af6#10" TargetMode="External"/>
  <Relationship Id="linkId2078470731" Type="http://schemas.openxmlformats.org/officeDocument/2006/relationships/hyperlink" Target="https://www.mendeley.com/reference-manager/reader/383645c9-7c4c-3b0f-bedd-bd4de61c2e85/79331356-190c-5fd9-5c8c-ca5f204f2af6#8" TargetMode="External"/>
</Relationships>

</file>

<file path=ppt/slides/_rels/slide16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62.xml"/>
  <Relationship Id="linkId2078609523" Type="http://schemas.openxmlformats.org/officeDocument/2006/relationships/hyperlink" Target="https://www.mendeley.com/viewer/?fileId=17d36404-4c90-4f05-42d8-da7b098abeda&amp;documentId=3929cf81-c0d3-3591-b561-efd721ac5e2a#1" TargetMode="External"/>
  <Relationship Id="linkId2078609528" Type="http://schemas.openxmlformats.org/officeDocument/2006/relationships/hyperlink" Target="https://www.mendeley.com/viewer/?fileId=7b1ed3d4-4837-797f-060b-c18604ea92f6&amp;documentId=8b69e11a-bf2f-3c1d-a317-4a225e6f6875#3" TargetMode="External"/>
  <Relationship Id="linkId2078609529" Type="http://schemas.openxmlformats.org/officeDocument/2006/relationships/hyperlink" Target="https://www.mendeley.com/viewer/?fileId=67b9f68e-57b8-ff45-0cb7-f696574a99fe&amp;documentId=be0e9ab9-770b-3585-a4c1-31afafe21302#3" TargetMode="External"/>
  <Relationship Id="linkId2078609530" Type="http://schemas.openxmlformats.org/officeDocument/2006/relationships/hyperlink" Target="https://www.mendeley.com/viewer/?fileId=67b9f68e-57b8-ff45-0cb7-f696574a99fe&amp;amp;documentId=be0e9ab9-770b-3585-a4c1-31afafe21302#1" TargetMode="External"/>
  <Relationship Id="linkId2078472553" Type="http://schemas.openxmlformats.org/officeDocument/2006/relationships/hyperlink" Target="https://www.mendeley.com/reference-manager/reader/9a0d2bc5-ee17-38b3-a371-1ca5d7955008/0e083f8d-27f8-5137-527f-2b4bdb6ad7be#4" TargetMode="External"/>
  <Relationship Id="linkId2078474048" Type="http://schemas.openxmlformats.org/officeDocument/2006/relationships/hyperlink" Target="https://www.mendeley.com/reference-manager/reader/9a0d2bc5-ee17-38b3-a371-1ca5d7955008/0e083f8d-27f8-5137-527f-2b4bdb6ad7be#4" TargetMode="External"/>
</Relationships>

</file>

<file path=ppt/slides/_rels/slide16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63.xml"/>
  <Relationship Id="linkId2078501238" Type="http://schemas.openxmlformats.org/officeDocument/2006/relationships/hyperlink" Target="https://www.mendeley.com/reference-manager/reader/9a0d2bc5-ee17-38b3-a371-1ca5d7955008/0e083f8d-27f8-5137-527f-2b4bdb6ad7be#2" TargetMode="External"/>
  <Relationship Id="linkId2078492090" Type="http://schemas.openxmlformats.org/officeDocument/2006/relationships/hyperlink" Target="https://www.mendeley.com/viewer/?fileId=2622cfbe-68c7-05dd-2781-47bdeb9578a3&amp;amp;documentId=575631d4-425b-3944-a843-dfcb90dd8107#2" TargetMode="External"/>
</Relationships>

</file>

<file path=ppt/slides/_rels/slide16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64.xml"/>
  <Relationship Id="linkId2078492095" Type="http://schemas.openxmlformats.org/officeDocument/2006/relationships/hyperlink" Target="https://www.mendeley.com/viewer/?fileId=2622cfbe-68c7-05dd-2781-47bdeb9578a3&amp;amp;documentId=575631d4-425b-3944-a843-dfcb90dd8107#2" TargetMode="External"/>
  <Relationship Id="linkId2078492098" Type="http://schemas.openxmlformats.org/officeDocument/2006/relationships/hyperlink" Target="https://www.mendeley.com/viewer/?fileId=2622cfbe-68c7-05dd-2781-47bdeb9578a3&amp;amp;documentId=575631d4-425b-3944-a843-dfcb90dd8107#2" TargetMode="External"/>
  <Relationship Id="linkId2078492102" Type="http://schemas.openxmlformats.org/officeDocument/2006/relationships/hyperlink" Target="https://www.mendeley.com/viewer/?fileId=2622cfbe-68c7-05dd-2781-47bdeb9578a3&amp;amp;amp;documentId=575631d4-425b-3944-a843-dfcb90dd8107#2" TargetMode="External"/>
</Relationships>

</file>

<file path=ppt/slides/_rels/slide16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65.xml"/>
  <Relationship Id="linkId2078501244" Type="http://schemas.openxmlformats.org/officeDocument/2006/relationships/hyperlink" Target="https://www.mendeley.com/reference-manager/reader/2e7a68b4-6f6c-3075-9e89-a755bb3999b2/3bed7713-a20b-6fe5-4ac9-71a69c01c196#2" TargetMode="External"/>
  <Relationship Id="linkId2078662873" Type="http://schemas.openxmlformats.org/officeDocument/2006/relationships/hyperlink" Target="https://www.mendeley.com/viewer/?fileId=44a7c65d-7e07-f551-20ed-00327e069c47&amp;documentId=71e81ea0-e531-390c-9e64-b6b08dfec86d#23" TargetMode="External"/>
  <Relationship Id="linkId2078543494" Type="http://schemas.openxmlformats.org/officeDocument/2006/relationships/hyperlink" Target="https://www.mendeley.com/reference-manager/reader/8b69e11a-bf2f-3c1d-a317-4a225e6f6875/7b1ed3d4-4837-797f-060b-c18604ea92f6#4" TargetMode="External"/>
  <Relationship Id="linkId2078501237" Type="http://schemas.openxmlformats.org/officeDocument/2006/relationships/hyperlink" Target="https://www.mendeley.com/reference-manager/reader/2e7a68b4-6f6c-3075-9e89-a755bb3999b2/3bed7713-a20b-6fe5-4ac9-71a69c01c196#3" TargetMode="External"/>
</Relationships>

</file>

<file path=ppt/slides/_rels/slide16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66.xml"/>
  <Relationship Id="linkId2078501241" Type="http://schemas.openxmlformats.org/officeDocument/2006/relationships/hyperlink" Target="https://www.mendeley.com/reference-manager/reader/2e7a68b4-6f6c-3075-9e89-a755bb3999b2/3bed7713-a20b-6fe5-4ac9-71a69c01c196#3" TargetMode="External"/>
  <Relationship Id="linkId2078482261" Type="http://schemas.openxmlformats.org/officeDocument/2006/relationships/hyperlink" Target="https://www.mendeley.com/reference-manager/reader/383645c9-7c4c-3b0f-bedd-bd4de61c2e85/79331356-190c-5fd9-5c8c-ca5f204f2af6#23" TargetMode="External"/>
</Relationships>

</file>

<file path=ppt/slides/_rels/slide16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67.xml"/>
  <Relationship Id="linkId2078501245" Type="http://schemas.openxmlformats.org/officeDocument/2006/relationships/hyperlink" Target="https://www.mendeley.com/reference-manager/reader/2e7a68b4-6f6c-3075-9e89-a755bb3999b2/3bed7713-a20b-6fe5-4ac9-71a69c01c196#3" TargetMode="External"/>
</Relationships>

</file>

<file path=ppt/slides/_rels/slide168.xml.rels><?xml version="1.0" encoding="UTF-8" standalone="yes"?>
<Relationships xmlns="http://schemas.openxmlformats.org/package/2006/relationships">
  <Relationship Id="rId1" Type="http://schemas.openxmlformats.org/officeDocument/2006/relationships/slideLayout" Target="../slideLayouts/slideLayout2.xml"/>
  <Relationship Id="linkId2078612236" Type="http://schemas.openxmlformats.org/officeDocument/2006/relationships/hyperlink" Target="https://www.mendeley.com/viewer/?fileId=67b9f68e-57b8-ff45-0cb7-f696574a99fe&amp;documentId=be0e9ab9-770b-3585-a4c1-31afafe21302#1" TargetMode="External"/>
  <Relationship Id="linkId2078612239" Type="http://schemas.openxmlformats.org/officeDocument/2006/relationships/hyperlink" Target="https://www.mendeley.com/viewer/?fileId=120052e3-9f69-251b-24c8-036cefa6757a&amp;documentId=d371dbcd-d918-3418-a181-db15cbeb27e7#3" TargetMode="External"/>
  <Relationship Id="linkId2078470732" Type="http://schemas.openxmlformats.org/officeDocument/2006/relationships/hyperlink" Target="https://www.mendeley.com/reference-manager/reader/383645c9-7c4c-3b0f-bedd-bd4de61c2e85/79331356-190c-5fd9-5c8c-ca5f204f2af6#10" TargetMode="External"/>
  <Relationship Id="linkId2078470731" Type="http://schemas.openxmlformats.org/officeDocument/2006/relationships/hyperlink" Target="https://www.mendeley.com/reference-manager/reader/383645c9-7c4c-3b0f-bedd-bd4de61c2e85/79331356-190c-5fd9-5c8c-ca5f204f2af6#8" TargetMode="External"/>
  <Relationship Id="linkId2078609523" Type="http://schemas.openxmlformats.org/officeDocument/2006/relationships/hyperlink" Target="https://www.mendeley.com/viewer/?fileId=17d36404-4c90-4f05-42d8-da7b098abeda&amp;documentId=3929cf81-c0d3-3591-b561-efd721ac5e2a#1" TargetMode="External"/>
  <Relationship Id="linkId2078609528" Type="http://schemas.openxmlformats.org/officeDocument/2006/relationships/hyperlink" Target="https://www.mendeley.com/viewer/?fileId=7b1ed3d4-4837-797f-060b-c18604ea92f6&amp;documentId=8b69e11a-bf2f-3c1d-a317-4a225e6f6875#3" TargetMode="External"/>
</Relationships>

</file>

<file path=ppt/slides/_rels/slide169.xml.rels><?xml version="1.0" encoding="UTF-8" standalone="yes"?>
<Relationships xmlns="http://schemas.openxmlformats.org/package/2006/relationships">
  <Relationship Id="rId1" Type="http://schemas.openxmlformats.org/officeDocument/2006/relationships/slideLayout" Target="../slideLayouts/slideLayout2.xml"/>
  <Relationship Id="linkId2078609529" Type="http://schemas.openxmlformats.org/officeDocument/2006/relationships/hyperlink" Target="https://www.mendeley.com/viewer/?fileId=67b9f68e-57b8-ff45-0cb7-f696574a99fe&amp;documentId=be0e9ab9-770b-3585-a4c1-31afafe21302#3" TargetMode="External"/>
  <Relationship Id="linkId2078609530" Type="http://schemas.openxmlformats.org/officeDocument/2006/relationships/hyperlink" Target="https://www.mendeley.com/viewer/?fileId=67b9f68e-57b8-ff45-0cb7-f696574a99fe&amp;amp;documentId=be0e9ab9-770b-3585-a4c1-31afafe21302#1" TargetMode="External"/>
  <Relationship Id="linkId2078472553" Type="http://schemas.openxmlformats.org/officeDocument/2006/relationships/hyperlink" Target="https://www.mendeley.com/reference-manager/reader/9a0d2bc5-ee17-38b3-a371-1ca5d7955008/0e083f8d-27f8-5137-527f-2b4bdb6ad7be#4" TargetMode="External"/>
  <Relationship Id="linkId2078474048" Type="http://schemas.openxmlformats.org/officeDocument/2006/relationships/hyperlink" Target="https://www.mendeley.com/reference-manager/reader/9a0d2bc5-ee17-38b3-a371-1ca5d7955008/0e083f8d-27f8-5137-527f-2b4bdb6ad7be#4" TargetMode="External"/>
  <Relationship Id="linkId2078501238" Type="http://schemas.openxmlformats.org/officeDocument/2006/relationships/hyperlink" Target="https://www.mendeley.com/reference-manager/reader/9a0d2bc5-ee17-38b3-a371-1ca5d7955008/0e083f8d-27f8-5137-527f-2b4bdb6ad7be#2" TargetMode="External"/>
</Relationships>

</file>

<file path=ppt/slides/_rels/slide1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7.xml"/>
  <Relationship Id="linkId2078501245" Type="http://schemas.openxmlformats.org/officeDocument/2006/relationships/hyperlink" Target="https://www.mendeley.com/reference-manager/reader/2e7a68b4-6f6c-3075-9e89-a755bb3999b2/3bed7713-a20b-6fe5-4ac9-71a69c01c196#3" TargetMode="External"/>
</Relationships>

</file>

<file path=ppt/slides/_rels/slide170.xml.rels><?xml version="1.0" encoding="UTF-8" standalone="yes"?>
<Relationships xmlns="http://schemas.openxmlformats.org/package/2006/relationships">
  <Relationship Id="rId1" Type="http://schemas.openxmlformats.org/officeDocument/2006/relationships/slideLayout" Target="../slideLayouts/slideLayout2.xml"/>
  <Relationship Id="linkId2078492090" Type="http://schemas.openxmlformats.org/officeDocument/2006/relationships/hyperlink" Target="https://www.mendeley.com/viewer/?fileId=2622cfbe-68c7-05dd-2781-47bdeb9578a3&amp;amp;documentId=575631d4-425b-3944-a843-dfcb90dd8107#2" TargetMode="External"/>
  <Relationship Id="linkId2078492095" Type="http://schemas.openxmlformats.org/officeDocument/2006/relationships/hyperlink" Target="https://www.mendeley.com/viewer/?fileId=2622cfbe-68c7-05dd-2781-47bdeb9578a3&amp;amp;documentId=575631d4-425b-3944-a843-dfcb90dd8107#2" TargetMode="External"/>
</Relationships>

</file>

<file path=ppt/slides/_rels/slide171.xml.rels><?xml version="1.0" encoding="UTF-8" standalone="yes"?>
<Relationships xmlns="http://schemas.openxmlformats.org/package/2006/relationships">
  <Relationship Id="rId1" Type="http://schemas.openxmlformats.org/officeDocument/2006/relationships/slideLayout" Target="../slideLayouts/slideLayout2.xml"/>
  <Relationship Id="linkId2078492098" Type="http://schemas.openxmlformats.org/officeDocument/2006/relationships/hyperlink" Target="https://www.mendeley.com/viewer/?fileId=2622cfbe-68c7-05dd-2781-47bdeb9578a3&amp;amp;documentId=575631d4-425b-3944-a843-dfcb90dd8107#2" TargetMode="External"/>
  <Relationship Id="linkId2078492102" Type="http://schemas.openxmlformats.org/officeDocument/2006/relationships/hyperlink" Target="https://www.mendeley.com/viewer/?fileId=2622cfbe-68c7-05dd-2781-47bdeb9578a3&amp;amp;amp;documentId=575631d4-425b-3944-a843-dfcb90dd8107#2" TargetMode="External"/>
  <Relationship Id="linkId2078501244" Type="http://schemas.openxmlformats.org/officeDocument/2006/relationships/hyperlink" Target="https://www.mendeley.com/reference-manager/reader/2e7a68b4-6f6c-3075-9e89-a755bb3999b2/3bed7713-a20b-6fe5-4ac9-71a69c01c196#2" TargetMode="External"/>
  <Relationship Id="linkId2078662873" Type="http://schemas.openxmlformats.org/officeDocument/2006/relationships/hyperlink" Target="https://www.mendeley.com/viewer/?fileId=44a7c65d-7e07-f551-20ed-00327e069c47&amp;documentId=71e81ea0-e531-390c-9e64-b6b08dfec86d#23" TargetMode="External"/>
</Relationships>

</file>

<file path=ppt/slides/_rels/slide172.xml.rels><?xml version="1.0" encoding="UTF-8" standalone="yes"?>
<Relationships xmlns="http://schemas.openxmlformats.org/package/2006/relationships">
  <Relationship Id="rId1" Type="http://schemas.openxmlformats.org/officeDocument/2006/relationships/slideLayout" Target="../slideLayouts/slideLayout2.xml"/>
  <Relationship Id="linkId2078543494" Type="http://schemas.openxmlformats.org/officeDocument/2006/relationships/hyperlink" Target="https://www.mendeley.com/reference-manager/reader/8b69e11a-bf2f-3c1d-a317-4a225e6f6875/7b1ed3d4-4837-797f-060b-c18604ea92f6#4" TargetMode="External"/>
  <Relationship Id="linkId2078501237" Type="http://schemas.openxmlformats.org/officeDocument/2006/relationships/hyperlink" Target="https://www.mendeley.com/reference-manager/reader/2e7a68b4-6f6c-3075-9e89-a755bb3999b2/3bed7713-a20b-6fe5-4ac9-71a69c01c196#3" TargetMode="External"/>
  <Relationship Id="linkId2078501241" Type="http://schemas.openxmlformats.org/officeDocument/2006/relationships/hyperlink" Target="https://www.mendeley.com/reference-manager/reader/2e7a68b4-6f6c-3075-9e89-a755bb3999b2/3bed7713-a20b-6fe5-4ac9-71a69c01c196#3" TargetMode="External"/>
</Relationships>

</file>

<file path=ppt/slides/_rels/slide173.xml.rels><?xml version="1.0" encoding="UTF-8" standalone="yes"?>
<Relationships xmlns="http://schemas.openxmlformats.org/package/2006/relationships">
  <Relationship Id="rId1" Type="http://schemas.openxmlformats.org/officeDocument/2006/relationships/slideLayout" Target="../slideLayouts/slideLayout2.xml"/>
  <Relationship Id="linkId2078482261" Type="http://schemas.openxmlformats.org/officeDocument/2006/relationships/hyperlink" Target="https://www.mendeley.com/reference-manager/reader/383645c9-7c4c-3b0f-bedd-bd4de61c2e85/79331356-190c-5fd9-5c8c-ca5f204f2af6#23" TargetMode="External"/>
  <Relationship Id="linkId2078501245" Type="http://schemas.openxmlformats.org/officeDocument/2006/relationships/hyperlink" Target="https://www.mendeley.com/reference-manager/reader/2e7a68b4-6f6c-3075-9e89-a755bb3999b2/3bed7713-a20b-6fe5-4ac9-71a69c01c196#3" TargetMode="External"/>
</Relationships>

</file>

<file path=ppt/slides/_rels/slide174.xml.rels><?xml version="1.0" encoding="UTF-8" standalone="yes"?>
<Relationships xmlns="http://schemas.openxmlformats.org/package/2006/relationships">
  <Relationship Id="rId1" Type="http://schemas.openxmlformats.org/officeDocument/2006/relationships/slideLayout" Target="../slideLayouts/slideLayout2.xml"/>
  <Relationship Id="linkId2078612236" Type="http://schemas.openxmlformats.org/officeDocument/2006/relationships/hyperlink" Target="https://www.mendeley.com/viewer/?fileId=67b9f68e-57b8-ff45-0cb7-f696574a99fe&amp;documentId=be0e9ab9-770b-3585-a4c1-31afafe21302#1" TargetMode="External"/>
  <Relationship Id="linkId2078612239" Type="http://schemas.openxmlformats.org/officeDocument/2006/relationships/hyperlink" Target="https://www.mendeley.com/viewer/?fileId=120052e3-9f69-251b-24c8-036cefa6757a&amp;documentId=d371dbcd-d918-3418-a181-db15cbeb27e7#3" TargetMode="External"/>
  <Relationship Id="linkId2078470732" Type="http://schemas.openxmlformats.org/officeDocument/2006/relationships/hyperlink" Target="https://www.mendeley.com/reference-manager/reader/383645c9-7c4c-3b0f-bedd-bd4de61c2e85/79331356-190c-5fd9-5c8c-ca5f204f2af6#10" TargetMode="External"/>
  <Relationship Id="linkId2078470731" Type="http://schemas.openxmlformats.org/officeDocument/2006/relationships/hyperlink" Target="https://www.mendeley.com/reference-manager/reader/383645c9-7c4c-3b0f-bedd-bd4de61c2e85/79331356-190c-5fd9-5c8c-ca5f204f2af6#8" TargetMode="External"/>
  <Relationship Id="linkId2078609523" Type="http://schemas.openxmlformats.org/officeDocument/2006/relationships/hyperlink" Target="https://www.mendeley.com/viewer/?fileId=17d36404-4c90-4f05-42d8-da7b098abeda&amp;documentId=3929cf81-c0d3-3591-b561-efd721ac5e2a#1" TargetMode="External"/>
  <Relationship Id="linkId2078609528" Type="http://schemas.openxmlformats.org/officeDocument/2006/relationships/hyperlink" Target="https://www.mendeley.com/viewer/?fileId=7b1ed3d4-4837-797f-060b-c18604ea92f6&amp;documentId=8b69e11a-bf2f-3c1d-a317-4a225e6f6875#3" TargetMode="External"/>
  <Relationship Id="linkId2078609529" Type="http://schemas.openxmlformats.org/officeDocument/2006/relationships/hyperlink" Target="https://www.mendeley.com/viewer/?fileId=67b9f68e-57b8-ff45-0cb7-f696574a99fe&amp;documentId=be0e9ab9-770b-3585-a4c1-31afafe21302#3" TargetMode="External"/>
  <Relationship Id="linkId2078609530" Type="http://schemas.openxmlformats.org/officeDocument/2006/relationships/hyperlink" Target="https://www.mendeley.com/viewer/?fileId=67b9f68e-57b8-ff45-0cb7-f696574a99fe&amp;amp;documentId=be0e9ab9-770b-3585-a4c1-31afafe21302#1" TargetMode="External"/>
</Relationships>

</file>

<file path=ppt/slides/_rels/slide175.xml.rels><?xml version="1.0" encoding="UTF-8" standalone="yes"?>
<Relationships xmlns="http://schemas.openxmlformats.org/package/2006/relationships">
  <Relationship Id="rId1" Type="http://schemas.openxmlformats.org/officeDocument/2006/relationships/slideLayout" Target="../slideLayouts/slideLayout2.xml"/>
  <Relationship Id="linkId2078612236" Type="http://schemas.openxmlformats.org/officeDocument/2006/relationships/hyperlink" Target="https://www.mendeley.com/viewer/?fileId=67b9f68e-57b8-ff45-0cb7-f696574a99fe&amp;documentId=be0e9ab9-770b-3585-a4c1-31afafe21302#1" TargetMode="External"/>
  <Relationship Id="linkId2078612239" Type="http://schemas.openxmlformats.org/officeDocument/2006/relationships/hyperlink" Target="https://www.mendeley.com/viewer/?fileId=120052e3-9f69-251b-24c8-036cefa6757a&amp;documentId=d371dbcd-d918-3418-a181-db15cbeb27e7#3" TargetMode="External"/>
  <Relationship Id="linkId2078470732" Type="http://schemas.openxmlformats.org/officeDocument/2006/relationships/hyperlink" Target="https://www.mendeley.com/reference-manager/reader/383645c9-7c4c-3b0f-bedd-bd4de61c2e85/79331356-190c-5fd9-5c8c-ca5f204f2af6#10" TargetMode="External"/>
  <Relationship Id="linkId2078470731" Type="http://schemas.openxmlformats.org/officeDocument/2006/relationships/hyperlink" Target="https://www.mendeley.com/reference-manager/reader/383645c9-7c4c-3b0f-bedd-bd4de61c2e85/79331356-190c-5fd9-5c8c-ca5f204f2af6#8" TargetMode="External"/>
  <Relationship Id="linkId2078609523" Type="http://schemas.openxmlformats.org/officeDocument/2006/relationships/hyperlink" Target="https://www.mendeley.com/viewer/?fileId=17d36404-4c90-4f05-42d8-da7b098abeda&amp;documentId=3929cf81-c0d3-3591-b561-efd721ac5e2a#1" TargetMode="External"/>
  <Relationship Id="linkId2078609528" Type="http://schemas.openxmlformats.org/officeDocument/2006/relationships/hyperlink" Target="https://www.mendeley.com/viewer/?fileId=7b1ed3d4-4837-797f-060b-c18604ea92f6&amp;documentId=8b69e11a-bf2f-3c1d-a317-4a225e6f6875#3" TargetMode="External"/>
  <Relationship Id="linkId2078609529" Type="http://schemas.openxmlformats.org/officeDocument/2006/relationships/hyperlink" Target="https://www.mendeley.com/viewer/?fileId=67b9f68e-57b8-ff45-0cb7-f696574a99fe&amp;documentId=be0e9ab9-770b-3585-a4c1-31afafe21302#3" TargetMode="External"/>
  <Relationship Id="linkId2078609530" Type="http://schemas.openxmlformats.org/officeDocument/2006/relationships/hyperlink" Target="https://www.mendeley.com/viewer/?fileId=67b9f68e-57b8-ff45-0cb7-f696574a99fe&amp;amp;documentId=be0e9ab9-770b-3585-a4c1-31afafe21302#1" TargetMode="External"/>
</Relationships>

</file>

<file path=ppt/slides/_rels/slide176.xml.rels><?xml version="1.0" encoding="UTF-8" standalone="yes"?>
<Relationships xmlns="http://schemas.openxmlformats.org/package/2006/relationships">
  <Relationship Id="rId1" Type="http://schemas.openxmlformats.org/officeDocument/2006/relationships/slideLayout" Target="../slideLayouts/slideLayout2.xml"/>
  <Relationship Id="linkId2078612236" Type="http://schemas.openxmlformats.org/officeDocument/2006/relationships/hyperlink" Target="https://www.mendeley.com/viewer/?fileId=67b9f68e-57b8-ff45-0cb7-f696574a99fe&amp;documentId=be0e9ab9-770b-3585-a4c1-31afafe21302#1" TargetMode="External"/>
  <Relationship Id="linkId2078612239" Type="http://schemas.openxmlformats.org/officeDocument/2006/relationships/hyperlink" Target="https://www.mendeley.com/viewer/?fileId=120052e3-9f69-251b-24c8-036cefa6757a&amp;documentId=d371dbcd-d918-3418-a181-db15cbeb27e7#3" TargetMode="External"/>
</Relationships>

</file>

<file path=ppt/slides/_rels/slide17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77.xml"/>
</Relationships>

</file>

<file path=ppt/slides/_rels/slide178.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78.xml"/>
  <Relationship Id="linkId2078612236" Type="http://schemas.openxmlformats.org/officeDocument/2006/relationships/hyperlink" Target="https://www.mendeley.com/viewer/?fileId=67b9f68e-57b8-ff45-0cb7-f696574a99fe&amp;documentId=be0e9ab9-770b-3585-a4c1-31afafe21302#1" TargetMode="External"/>
</Relationships>

</file>

<file path=ppt/slides/_rels/slide17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79.xml"/>
  <Relationship Id="linkId2078612239" Type="http://schemas.openxmlformats.org/officeDocument/2006/relationships/hyperlink" Target="https://www.mendeley.com/viewer/?fileId=120052e3-9f69-251b-24c8-036cefa6757a&amp;documentId=d371dbcd-d918-3418-a181-db15cbeb27e7#3" TargetMode="External"/>
</Relationships>

</file>

<file path=ppt/slides/_rels/slide18.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8.xml"/>
</Relationships>

</file>

<file path=ppt/slides/_rels/slide180.xml.rels><?xml version="1.0" encoding="UTF-8" standalone="yes"?>
<Relationships xmlns="http://schemas.openxmlformats.org/package/2006/relationships">
  <Relationship Id="rId1" Type="http://schemas.openxmlformats.org/officeDocument/2006/relationships/slideLayout" Target="../slideLayouts/slideLayout2.xml"/>
  <Relationship Id="linkId2078470732" Type="http://schemas.openxmlformats.org/officeDocument/2006/relationships/hyperlink" Target="https://www.mendeley.com/reference-manager/reader/383645c9-7c4c-3b0f-bedd-bd4de61c2e85/79331356-190c-5fd9-5c8c-ca5f204f2af6#10" TargetMode="External"/>
  <Relationship Id="linkId2078470731" Type="http://schemas.openxmlformats.org/officeDocument/2006/relationships/hyperlink" Target="https://www.mendeley.com/reference-manager/reader/383645c9-7c4c-3b0f-bedd-bd4de61c2e85/79331356-190c-5fd9-5c8c-ca5f204f2af6#8" TargetMode="External"/>
  <Relationship Id="linkId2078609523" Type="http://schemas.openxmlformats.org/officeDocument/2006/relationships/hyperlink" Target="https://www.mendeley.com/viewer/?fileId=17d36404-4c90-4f05-42d8-da7b098abeda&amp;documentId=3929cf81-c0d3-3591-b561-efd721ac5e2a#1" TargetMode="External"/>
  <Relationship Id="linkId2078609528" Type="http://schemas.openxmlformats.org/officeDocument/2006/relationships/hyperlink" Target="https://www.mendeley.com/viewer/?fileId=7b1ed3d4-4837-797f-060b-c18604ea92f6&amp;documentId=8b69e11a-bf2f-3c1d-a317-4a225e6f6875#3" TargetMode="External"/>
  <Relationship Id="linkId2078609529" Type="http://schemas.openxmlformats.org/officeDocument/2006/relationships/hyperlink" Target="https://www.mendeley.com/viewer/?fileId=67b9f68e-57b8-ff45-0cb7-f696574a99fe&amp;documentId=be0e9ab9-770b-3585-a4c1-31afafe21302#3" TargetMode="External"/>
  <Relationship Id="linkId2078609530" Type="http://schemas.openxmlformats.org/officeDocument/2006/relationships/hyperlink" Target="https://www.mendeley.com/viewer/?fileId=67b9f68e-57b8-ff45-0cb7-f696574a99fe&amp;amp;documentId=be0e9ab9-770b-3585-a4c1-31afafe21302#1" TargetMode="External"/>
</Relationships>

</file>

<file path=ppt/slides/_rels/slide181.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81.xml"/>
  <Relationship Id="linkId2078470732" Type="http://schemas.openxmlformats.org/officeDocument/2006/relationships/hyperlink" Target="https://www.mendeley.com/reference-manager/reader/383645c9-7c4c-3b0f-bedd-bd4de61c2e85/79331356-190c-5fd9-5c8c-ca5f204f2af6#10" TargetMode="External"/>
</Relationships>

</file>

<file path=ppt/slides/_rels/slide18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82.xml"/>
  <Relationship Id="linkId2078470731" Type="http://schemas.openxmlformats.org/officeDocument/2006/relationships/hyperlink" Target="https://www.mendeley.com/reference-manager/reader/383645c9-7c4c-3b0f-bedd-bd4de61c2e85/79331356-190c-5fd9-5c8c-ca5f204f2af6#8" TargetMode="External"/>
</Relationships>

</file>

<file path=ppt/slides/_rels/slide18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83.xml"/>
  <Relationship Id="linkId2078609523" Type="http://schemas.openxmlformats.org/officeDocument/2006/relationships/hyperlink" Target="https://www.mendeley.com/viewer/?fileId=17d36404-4c90-4f05-42d8-da7b098abeda&amp;documentId=3929cf81-c0d3-3591-b561-efd721ac5e2a#1" TargetMode="External"/>
</Relationships>

</file>

<file path=ppt/slides/_rels/slide18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84.xml"/>
  <Relationship Id="linkId2078609528" Type="http://schemas.openxmlformats.org/officeDocument/2006/relationships/hyperlink" Target="https://www.mendeley.com/viewer/?fileId=7b1ed3d4-4837-797f-060b-c18604ea92f6&amp;documentId=8b69e11a-bf2f-3c1d-a317-4a225e6f6875#3" TargetMode="External"/>
</Relationships>

</file>

<file path=ppt/slides/_rels/slide18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85.xml"/>
  <Relationship Id="linkId2078609529" Type="http://schemas.openxmlformats.org/officeDocument/2006/relationships/hyperlink" Target="https://www.mendeley.com/viewer/?fileId=67b9f68e-57b8-ff45-0cb7-f696574a99fe&amp;documentId=be0e9ab9-770b-3585-a4c1-31afafe21302#3" TargetMode="External"/>
</Relationships>

</file>

<file path=ppt/slides/_rels/slide18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86.xml"/>
  <Relationship Id="linkId2078609530" Type="http://schemas.openxmlformats.org/officeDocument/2006/relationships/hyperlink" Target="https://www.mendeley.com/viewer/?fileId=67b9f68e-57b8-ff45-0cb7-f696574a99fe&amp;amp;documentId=be0e9ab9-770b-3585-a4c1-31afafe21302#1" TargetMode="External"/>
</Relationships>

</file>

<file path=ppt/slides/_rels/slide187.xml.rels><?xml version="1.0" encoding="UTF-8" standalone="yes"?>
<Relationships xmlns="http://schemas.openxmlformats.org/package/2006/relationships">
  <Relationship Id="rId1" Type="http://schemas.openxmlformats.org/officeDocument/2006/relationships/slideLayout" Target="../slideLayouts/slideLayout2.xml"/>
  <Relationship Id="linkId2078472553" Type="http://schemas.openxmlformats.org/officeDocument/2006/relationships/hyperlink" Target="https://www.mendeley.com/reference-manager/reader/9a0d2bc5-ee17-38b3-a371-1ca5d7955008/0e083f8d-27f8-5137-527f-2b4bdb6ad7be#4" TargetMode="External"/>
  <Relationship Id="linkId2078474048" Type="http://schemas.openxmlformats.org/officeDocument/2006/relationships/hyperlink" Target="https://www.mendeley.com/reference-manager/reader/9a0d2bc5-ee17-38b3-a371-1ca5d7955008/0e083f8d-27f8-5137-527f-2b4bdb6ad7be#4" TargetMode="External"/>
  <Relationship Id="linkId2078501238" Type="http://schemas.openxmlformats.org/officeDocument/2006/relationships/hyperlink" Target="https://www.mendeley.com/reference-manager/reader/9a0d2bc5-ee17-38b3-a371-1ca5d7955008/0e083f8d-27f8-5137-527f-2b4bdb6ad7be#2" TargetMode="External"/>
</Relationships>

</file>

<file path=ppt/slides/_rels/slide188.xml.rels><?xml version="1.0" encoding="UTF-8" standalone="yes"?>
<Relationships xmlns="http://schemas.openxmlformats.org/package/2006/relationships">
  <Relationship Id="rId1" Type="http://schemas.openxmlformats.org/officeDocument/2006/relationships/slideLayout" Target="../slideLayouts/slideLayout2.xml"/>
  <Relationship Id="linkId2078492090" Type="http://schemas.openxmlformats.org/officeDocument/2006/relationships/hyperlink" Target="https://www.mendeley.com/viewer/?fileId=2622cfbe-68c7-05dd-2781-47bdeb9578a3&amp;amp;documentId=575631d4-425b-3944-a843-dfcb90dd8107#2" TargetMode="External"/>
  <Relationship Id="linkId2078492095" Type="http://schemas.openxmlformats.org/officeDocument/2006/relationships/hyperlink" Target="https://www.mendeley.com/viewer/?fileId=2622cfbe-68c7-05dd-2781-47bdeb9578a3&amp;amp;documentId=575631d4-425b-3944-a843-dfcb90dd8107#2" TargetMode="External"/>
  <Relationship Id="linkId2078492098" Type="http://schemas.openxmlformats.org/officeDocument/2006/relationships/hyperlink" Target="https://www.mendeley.com/viewer/?fileId=2622cfbe-68c7-05dd-2781-47bdeb9578a3&amp;amp;documentId=575631d4-425b-3944-a843-dfcb90dd8107#2" TargetMode="External"/>
</Relationships>

</file>

<file path=ppt/slides/_rels/slide189.xml.rels><?xml version="1.0" encoding="UTF-8" standalone="yes"?>
<Relationships xmlns="http://schemas.openxmlformats.org/package/2006/relationships">
  <Relationship Id="rId1" Type="http://schemas.openxmlformats.org/officeDocument/2006/relationships/slideLayout" Target="../slideLayouts/slideLayout2.xml"/>
  <Relationship Id="linkId2078492102" Type="http://schemas.openxmlformats.org/officeDocument/2006/relationships/hyperlink" Target="https://www.mendeley.com/viewer/?fileId=2622cfbe-68c7-05dd-2781-47bdeb9578a3&amp;amp;amp;documentId=575631d4-425b-3944-a843-dfcb90dd8107#2" TargetMode="External"/>
  <Relationship Id="linkId2078501244" Type="http://schemas.openxmlformats.org/officeDocument/2006/relationships/hyperlink" Target="https://www.mendeley.com/reference-manager/reader/2e7a68b4-6f6c-3075-9e89-a755bb3999b2/3bed7713-a20b-6fe5-4ac9-71a69c01c196#2" TargetMode="External"/>
  <Relationship Id="linkId2078662873" Type="http://schemas.openxmlformats.org/officeDocument/2006/relationships/hyperlink" Target="https://www.mendeley.com/viewer/?fileId=44a7c65d-7e07-f551-20ed-00327e069c47&amp;documentId=71e81ea0-e531-390c-9e64-b6b08dfec86d#23" TargetMode="External"/>
</Relationships>

</file>

<file path=ppt/slides/_rels/slide1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9.xml"/>
  <Relationship Id="linkId2078570300" Type="http://schemas.openxmlformats.org/officeDocument/2006/relationships/hyperlink" Target="https://www.mendeley.com/viewer/?fileId=7b1ed3d4-4837-797f-37c1-a27479185f73&amp;documentId=f74a517c-fc6c-3ee5-99ca-62d689bed956#3" TargetMode="External"/>
  <Relationship Id="linkId2078570306" Type="http://schemas.openxmlformats.org/officeDocument/2006/relationships/hyperlink" Target="https://www.mendeley.com/viewer/?fileId=3bed7713-a20b-6fe5-2a69-3853d4585163&amp;documentId=2b0cc2a1-7444-3e5a-83fd-963acd74724a#4" TargetMode="External"/>
  <Relationship Id="linkId2078651910" Type="http://schemas.openxmlformats.org/officeDocument/2006/relationships/hyperlink" Target="https://www.mendeley.com/viewer/?fileId=3afa7a11-8225-263f-3492-081a09d66637&amp;documentId=3706a704-3d61-3776-aa03-b4cb7dff29b1#1" TargetMode="External"/>
  <Relationship Id="linkId2078661625" Type="http://schemas.openxmlformats.org/officeDocument/2006/relationships/hyperlink" Target="https://www.mendeley.com/viewer/?fileId=7d26bd6d-b586-c4c1-7504-fb3aa020a663&amp;documentId=f193edb9-2997-3d05-ba0a-c87d397dfbb4#3" TargetMode="External"/>
  <Relationship Id="linkId2078659298" Type="http://schemas.openxmlformats.org/officeDocument/2006/relationships/hyperlink" Target="https://www.mendeley.com/viewer/?fileId=7d26bd6d-b586-c4c1-7504-fb3aa020a663&amp;documentId=f193edb9-2997-3d05-ba0a-c87d397dfbb4#2" TargetMode="External"/>
  <Relationship Id="linkId2078530977" Type="http://schemas.openxmlformats.org/officeDocument/2006/relationships/hyperlink" Target="https://www.mendeley.com/reference-manager/reader/383645c9-7c4c-3b0f-bedd-bd4de61c2e85/79331356-190c-5fd9-5c8c-ca5f204f2af6#18" TargetMode="External"/>
</Relationships>

</file>

<file path=ppt/slides/_rels/slide190.xml.rels><?xml version="1.0" encoding="UTF-8" standalone="yes"?>
<Relationships xmlns="http://schemas.openxmlformats.org/package/2006/relationships">
  <Relationship Id="rId1" Type="http://schemas.openxmlformats.org/officeDocument/2006/relationships/slideLayout" Target="../slideLayouts/slideLayout2.xml"/>
  <Relationship Id="linkId2078472553" Type="http://schemas.openxmlformats.org/officeDocument/2006/relationships/hyperlink" Target="https://www.mendeley.com/reference-manager/reader/9a0d2bc5-ee17-38b3-a371-1ca5d7955008/0e083f8d-27f8-5137-527f-2b4bdb6ad7be#4" TargetMode="External"/>
  <Relationship Id="linkId2078474048" Type="http://schemas.openxmlformats.org/officeDocument/2006/relationships/hyperlink" Target="https://www.mendeley.com/reference-manager/reader/9a0d2bc5-ee17-38b3-a371-1ca5d7955008/0e083f8d-27f8-5137-527f-2b4bdb6ad7be#4" TargetMode="External"/>
  <Relationship Id="linkId2078501238" Type="http://schemas.openxmlformats.org/officeDocument/2006/relationships/hyperlink" Target="https://www.mendeley.com/reference-manager/reader/9a0d2bc5-ee17-38b3-a371-1ca5d7955008/0e083f8d-27f8-5137-527f-2b4bdb6ad7be#2" TargetMode="External"/>
</Relationships>

</file>

<file path=ppt/slides/_rels/slide191.xml.rels><?xml version="1.0" encoding="UTF-8" standalone="yes"?>
<Relationships xmlns="http://schemas.openxmlformats.org/package/2006/relationships">
  <Relationship Id="rId1" Type="http://schemas.openxmlformats.org/officeDocument/2006/relationships/slideLayout" Target="../slideLayouts/slideLayout2.xml"/>
  <Relationship Id="linkId2078492090" Type="http://schemas.openxmlformats.org/officeDocument/2006/relationships/hyperlink" Target="https://www.mendeley.com/viewer/?fileId=2622cfbe-68c7-05dd-2781-47bdeb9578a3&amp;amp;documentId=575631d4-425b-3944-a843-dfcb90dd8107#2" TargetMode="External"/>
  <Relationship Id="linkId2078492095" Type="http://schemas.openxmlformats.org/officeDocument/2006/relationships/hyperlink" Target="https://www.mendeley.com/viewer/?fileId=2622cfbe-68c7-05dd-2781-47bdeb9578a3&amp;amp;documentId=575631d4-425b-3944-a843-dfcb90dd8107#2" TargetMode="External"/>
  <Relationship Id="linkId2078492098" Type="http://schemas.openxmlformats.org/officeDocument/2006/relationships/hyperlink" Target="https://www.mendeley.com/viewer/?fileId=2622cfbe-68c7-05dd-2781-47bdeb9578a3&amp;amp;documentId=575631d4-425b-3944-a843-dfcb90dd8107#2" TargetMode="External"/>
</Relationships>

</file>

<file path=ppt/slides/_rels/slide192.xml.rels><?xml version="1.0" encoding="UTF-8" standalone="yes"?>
<Relationships xmlns="http://schemas.openxmlformats.org/package/2006/relationships">
  <Relationship Id="rId1" Type="http://schemas.openxmlformats.org/officeDocument/2006/relationships/slideLayout" Target="../slideLayouts/slideLayout2.xml"/>
  <Relationship Id="linkId2078492102" Type="http://schemas.openxmlformats.org/officeDocument/2006/relationships/hyperlink" Target="https://www.mendeley.com/viewer/?fileId=2622cfbe-68c7-05dd-2781-47bdeb9578a3&amp;amp;amp;documentId=575631d4-425b-3944-a843-dfcb90dd8107#2" TargetMode="External"/>
  <Relationship Id="linkId2078501244" Type="http://schemas.openxmlformats.org/officeDocument/2006/relationships/hyperlink" Target="https://www.mendeley.com/reference-manager/reader/2e7a68b4-6f6c-3075-9e89-a755bb3999b2/3bed7713-a20b-6fe5-4ac9-71a69c01c196#2" TargetMode="External"/>
  <Relationship Id="linkId2078662873" Type="http://schemas.openxmlformats.org/officeDocument/2006/relationships/hyperlink" Target="https://www.mendeley.com/viewer/?fileId=44a7c65d-7e07-f551-20ed-00327e069c47&amp;documentId=71e81ea0-e531-390c-9e64-b6b08dfec86d#23" TargetMode="External"/>
</Relationships>

</file>

<file path=ppt/slides/_rels/slide193.xml.rels><?xml version="1.0" encoding="UTF-8" standalone="yes"?>
<Relationships xmlns="http://schemas.openxmlformats.org/package/2006/relationships">
  <Relationship Id="rId1" Type="http://schemas.openxmlformats.org/officeDocument/2006/relationships/slideLayout" Target="../slideLayouts/slideLayout2.xml"/>
  <Relationship Id="linkId2078472553" Type="http://schemas.openxmlformats.org/officeDocument/2006/relationships/hyperlink" Target="https://www.mendeley.com/reference-manager/reader/9a0d2bc5-ee17-38b3-a371-1ca5d7955008/0e083f8d-27f8-5137-527f-2b4bdb6ad7be#4" TargetMode="External"/>
  <Relationship Id="linkId2078474048" Type="http://schemas.openxmlformats.org/officeDocument/2006/relationships/hyperlink" Target="https://www.mendeley.com/reference-manager/reader/9a0d2bc5-ee17-38b3-a371-1ca5d7955008/0e083f8d-27f8-5137-527f-2b4bdb6ad7be#4" TargetMode="External"/>
  <Relationship Id="linkId2078501238" Type="http://schemas.openxmlformats.org/officeDocument/2006/relationships/hyperlink" Target="https://www.mendeley.com/reference-manager/reader/9a0d2bc5-ee17-38b3-a371-1ca5d7955008/0e083f8d-27f8-5137-527f-2b4bdb6ad7be#2" TargetMode="External"/>
</Relationships>

</file>

<file path=ppt/slides/_rels/slide194.xml.rels><?xml version="1.0" encoding="UTF-8" standalone="yes"?>
<Relationships xmlns="http://schemas.openxmlformats.org/package/2006/relationships">
  <Relationship Id="rId1" Type="http://schemas.openxmlformats.org/officeDocument/2006/relationships/slideLayout" Target="../slideLayouts/slideLayout2.xml"/>
  <Relationship Id="linkId2078492090" Type="http://schemas.openxmlformats.org/officeDocument/2006/relationships/hyperlink" Target="https://www.mendeley.com/viewer/?fileId=2622cfbe-68c7-05dd-2781-47bdeb9578a3&amp;amp;documentId=575631d4-425b-3944-a843-dfcb90dd8107#2" TargetMode="External"/>
  <Relationship Id="linkId2078492095" Type="http://schemas.openxmlformats.org/officeDocument/2006/relationships/hyperlink" Target="https://www.mendeley.com/viewer/?fileId=2622cfbe-68c7-05dd-2781-47bdeb9578a3&amp;amp;documentId=575631d4-425b-3944-a843-dfcb90dd8107#2" TargetMode="External"/>
  <Relationship Id="linkId2078492098" Type="http://schemas.openxmlformats.org/officeDocument/2006/relationships/hyperlink" Target="https://www.mendeley.com/viewer/?fileId=2622cfbe-68c7-05dd-2781-47bdeb9578a3&amp;amp;documentId=575631d4-425b-3944-a843-dfcb90dd8107#2" TargetMode="External"/>
</Relationships>

</file>

<file path=ppt/slides/_rels/slide195.xml.rels><?xml version="1.0" encoding="UTF-8" standalone="yes"?>
<Relationships xmlns="http://schemas.openxmlformats.org/package/2006/relationships">
  <Relationship Id="rId1" Type="http://schemas.openxmlformats.org/officeDocument/2006/relationships/slideLayout" Target="../slideLayouts/slideLayout2.xml"/>
  <Relationship Id="linkId2078492102" Type="http://schemas.openxmlformats.org/officeDocument/2006/relationships/hyperlink" Target="https://www.mendeley.com/viewer/?fileId=2622cfbe-68c7-05dd-2781-47bdeb9578a3&amp;amp;amp;documentId=575631d4-425b-3944-a843-dfcb90dd8107#2" TargetMode="External"/>
  <Relationship Id="linkId2078501244" Type="http://schemas.openxmlformats.org/officeDocument/2006/relationships/hyperlink" Target="https://www.mendeley.com/reference-manager/reader/2e7a68b4-6f6c-3075-9e89-a755bb3999b2/3bed7713-a20b-6fe5-4ac9-71a69c01c196#2" TargetMode="External"/>
  <Relationship Id="linkId2078662873" Type="http://schemas.openxmlformats.org/officeDocument/2006/relationships/hyperlink" Target="https://www.mendeley.com/viewer/?fileId=44a7c65d-7e07-f551-20ed-00327e069c47&amp;documentId=71e81ea0-e531-390c-9e64-b6b08dfec86d#23" TargetMode="External"/>
</Relationships>

</file>

<file path=ppt/slides/_rels/slide196.xml.rels><?xml version="1.0" encoding="UTF-8" standalone="yes"?>
<Relationships xmlns="http://schemas.openxmlformats.org/package/2006/relationships">
  <Relationship Id="rId1" Type="http://schemas.openxmlformats.org/officeDocument/2006/relationships/slideLayout" Target="../slideLayouts/slideLayout2.xml"/>
  <Relationship Id="linkId2078472553" Type="http://schemas.openxmlformats.org/officeDocument/2006/relationships/hyperlink" Target="https://www.mendeley.com/reference-manager/reader/9a0d2bc5-ee17-38b3-a371-1ca5d7955008/0e083f8d-27f8-5137-527f-2b4bdb6ad7be#4" TargetMode="External"/>
  <Relationship Id="linkId2078474048" Type="http://schemas.openxmlformats.org/officeDocument/2006/relationships/hyperlink" Target="https://www.mendeley.com/reference-manager/reader/9a0d2bc5-ee17-38b3-a371-1ca5d7955008/0e083f8d-27f8-5137-527f-2b4bdb6ad7be#4" TargetMode="External"/>
</Relationships>

</file>

<file path=ppt/slides/_rels/slide19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97.xml"/>
  <Relationship Id="linkId2078472553" Type="http://schemas.openxmlformats.org/officeDocument/2006/relationships/hyperlink" Target="https://www.mendeley.com/reference-manager/reader/9a0d2bc5-ee17-38b3-a371-1ca5d7955008/0e083f8d-27f8-5137-527f-2b4bdb6ad7be#4" TargetMode="External"/>
</Relationships>

</file>

<file path=ppt/slides/_rels/slide198.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198.xml"/>
  <Relationship Id="linkId2078474048" Type="http://schemas.openxmlformats.org/officeDocument/2006/relationships/hyperlink" Target="https://www.mendeley.com/reference-manager/reader/9a0d2bc5-ee17-38b3-a371-1ca5d7955008/0e083f8d-27f8-5137-527f-2b4bdb6ad7be#4" TargetMode="External"/>
</Relationships>

</file>

<file path=ppt/slides/_rels/slide199.xml.rels><?xml version="1.0" encoding="UTF-8" standalone="yes"?>
<Relationships xmlns="http://schemas.openxmlformats.org/package/2006/relationships">
  <Relationship Id="rId1" Type="http://schemas.openxmlformats.org/officeDocument/2006/relationships/slideLayout" Target="../slideLayouts/slideLayout2.xml"/>
  <Relationship Id="linkId2078501238" Type="http://schemas.openxmlformats.org/officeDocument/2006/relationships/hyperlink" Target="https://www.mendeley.com/reference-manager/reader/9a0d2bc5-ee17-38b3-a371-1ca5d7955008/0e083f8d-27f8-5137-527f-2b4bdb6ad7be#2" TargetMode="External"/>
  <Relationship Id="linkId2078492090" Type="http://schemas.openxmlformats.org/officeDocument/2006/relationships/hyperlink" Target="https://www.mendeley.com/viewer/?fileId=2622cfbe-68c7-05dd-2781-47bdeb9578a3&amp;amp;documentId=575631d4-425b-3944-a843-dfcb90dd8107#2" TargetMode="Externa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xml"/>
  <Relationship Id="linkId2078570300" Type="http://schemas.openxmlformats.org/officeDocument/2006/relationships/hyperlink" Target="https://www.mendeley.com/viewer/?fileId=7b1ed3d4-4837-797f-37c1-a27479185f73&amp;documentId=f74a517c-fc6c-3ee5-99ca-62d689bed956#3" TargetMode="External"/>
  <Relationship Id="linkId2078570306" Type="http://schemas.openxmlformats.org/officeDocument/2006/relationships/hyperlink" Target="https://www.mendeley.com/viewer/?fileId=3bed7713-a20b-6fe5-2a69-3853d4585163&amp;documentId=2b0cc2a1-7444-3e5a-83fd-963acd74724a#4" TargetMode="External"/>
  <Relationship Id="linkId2078651910" Type="http://schemas.openxmlformats.org/officeDocument/2006/relationships/hyperlink" Target="https://www.mendeley.com/viewer/?fileId=3afa7a11-8225-263f-3492-081a09d66637&amp;documentId=3706a704-3d61-3776-aa03-b4cb7dff29b1#1" TargetMode="External"/>
  <Relationship Id="linkId2078661625" Type="http://schemas.openxmlformats.org/officeDocument/2006/relationships/hyperlink" Target="https://www.mendeley.com/viewer/?fileId=7d26bd6d-b586-c4c1-7504-fb3aa020a663&amp;documentId=f193edb9-2997-3d05-ba0a-c87d397dfbb4#3" TargetMode="External"/>
  <Relationship Id="linkId2078659298" Type="http://schemas.openxmlformats.org/officeDocument/2006/relationships/hyperlink" Target="https://www.mendeley.com/viewer/?fileId=7d26bd6d-b586-c4c1-7504-fb3aa020a663&amp;documentId=f193edb9-2997-3d05-ba0a-c87d397dfbb4#2" TargetMode="External"/>
</Relationships>

</file>

<file path=ppt/slides/_rels/slide20.xml.rels><?xml version="1.0" encoding="UTF-8" standalone="yes"?>
<Relationships xmlns="http://schemas.openxmlformats.org/package/2006/relationships">
  <Relationship Id="rId1" Type="http://schemas.openxmlformats.org/officeDocument/2006/relationships/slideLayout" Target="../slideLayouts/slideLayout2.xml"/>
  <Relationship Id="linkId2078570300" Type="http://schemas.openxmlformats.org/officeDocument/2006/relationships/hyperlink" Target="https://www.mendeley.com/viewer/?fileId=7b1ed3d4-4837-797f-37c1-a27479185f73&amp;documentId=f74a517c-fc6c-3ee5-99ca-62d689bed956#3" TargetMode="External"/>
  <Relationship Id="linkId2078570306" Type="http://schemas.openxmlformats.org/officeDocument/2006/relationships/hyperlink" Target="https://www.mendeley.com/viewer/?fileId=3bed7713-a20b-6fe5-2a69-3853d4585163&amp;documentId=2b0cc2a1-7444-3e5a-83fd-963acd74724a#4" TargetMode="External"/>
  <Relationship Id="linkId2078651910" Type="http://schemas.openxmlformats.org/officeDocument/2006/relationships/hyperlink" Target="https://www.mendeley.com/viewer/?fileId=3afa7a11-8225-263f-3492-081a09d66637&amp;documentId=3706a704-3d61-3776-aa03-b4cb7dff29b1#1" TargetMode="External"/>
  <Relationship Id="linkId2078661625" Type="http://schemas.openxmlformats.org/officeDocument/2006/relationships/hyperlink" Target="https://www.mendeley.com/viewer/?fileId=7d26bd6d-b586-c4c1-7504-fb3aa020a663&amp;documentId=f193edb9-2997-3d05-ba0a-c87d397dfbb4#3" TargetMode="External"/>
  <Relationship Id="linkId2078659298" Type="http://schemas.openxmlformats.org/officeDocument/2006/relationships/hyperlink" Target="https://www.mendeley.com/viewer/?fileId=7d26bd6d-b586-c4c1-7504-fb3aa020a663&amp;documentId=f193edb9-2997-3d05-ba0a-c87d397dfbb4#2" TargetMode="External"/>
  <Relationship Id="linkId2078530977" Type="http://schemas.openxmlformats.org/officeDocument/2006/relationships/hyperlink" Target="https://www.mendeley.com/reference-manager/reader/383645c9-7c4c-3b0f-bedd-bd4de61c2e85/79331356-190c-5fd9-5c8c-ca5f204f2af6#18" TargetMode="External"/>
</Relationships>

</file>

<file path=ppt/slides/_rels/slide200.xml.rels><?xml version="1.0" encoding="UTF-8" standalone="yes"?>
<Relationships xmlns="http://schemas.openxmlformats.org/package/2006/relationships">
  <Relationship Id="rId1" Type="http://schemas.openxmlformats.org/officeDocument/2006/relationships/slideLayout" Target="../slideLayouts/slideLayout2.xml"/>
  <Relationship Id="linkId2078492095" Type="http://schemas.openxmlformats.org/officeDocument/2006/relationships/hyperlink" Target="https://www.mendeley.com/viewer/?fileId=2622cfbe-68c7-05dd-2781-47bdeb9578a3&amp;amp;documentId=575631d4-425b-3944-a843-dfcb90dd8107#2" TargetMode="External"/>
  <Relationship Id="linkId2078492098" Type="http://schemas.openxmlformats.org/officeDocument/2006/relationships/hyperlink" Target="https://www.mendeley.com/viewer/?fileId=2622cfbe-68c7-05dd-2781-47bdeb9578a3&amp;amp;documentId=575631d4-425b-3944-a843-dfcb90dd8107#2" TargetMode="External"/>
  <Relationship Id="linkId2078492102" Type="http://schemas.openxmlformats.org/officeDocument/2006/relationships/hyperlink" Target="https://www.mendeley.com/viewer/?fileId=2622cfbe-68c7-05dd-2781-47bdeb9578a3&amp;amp;amp;documentId=575631d4-425b-3944-a843-dfcb90dd8107#2" TargetMode="External"/>
</Relationships>

</file>

<file path=ppt/slides/_rels/slide201.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01.xml"/>
  <Relationship Id="linkId2078501238" Type="http://schemas.openxmlformats.org/officeDocument/2006/relationships/hyperlink" Target="https://www.mendeley.com/reference-manager/reader/9a0d2bc5-ee17-38b3-a371-1ca5d7955008/0e083f8d-27f8-5137-527f-2b4bdb6ad7be#2" TargetMode="External"/>
</Relationships>

</file>

<file path=ppt/slides/_rels/slide20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02.xml"/>
  <Relationship Id="linkId2078492090" Type="http://schemas.openxmlformats.org/officeDocument/2006/relationships/hyperlink" Target="https://www.mendeley.com/viewer/?fileId=2622cfbe-68c7-05dd-2781-47bdeb9578a3&amp;amp;documentId=575631d4-425b-3944-a843-dfcb90dd8107#2" TargetMode="External"/>
  <Relationship Id="linkId2078492095" Type="http://schemas.openxmlformats.org/officeDocument/2006/relationships/hyperlink" Target="https://www.mendeley.com/viewer/?fileId=2622cfbe-68c7-05dd-2781-47bdeb9578a3&amp;amp;documentId=575631d4-425b-3944-a843-dfcb90dd8107#2" TargetMode="External"/>
</Relationships>

</file>

<file path=ppt/slides/_rels/slide20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03.xml"/>
  <Relationship Id="linkId2078492098" Type="http://schemas.openxmlformats.org/officeDocument/2006/relationships/hyperlink" Target="https://www.mendeley.com/viewer/?fileId=2622cfbe-68c7-05dd-2781-47bdeb9578a3&amp;amp;documentId=575631d4-425b-3944-a843-dfcb90dd8107#2" TargetMode="External"/>
  <Relationship Id="linkId2078492102" Type="http://schemas.openxmlformats.org/officeDocument/2006/relationships/hyperlink" Target="https://www.mendeley.com/viewer/?fileId=2622cfbe-68c7-05dd-2781-47bdeb9578a3&amp;amp;amp;documentId=575631d4-425b-3944-a843-dfcb90dd8107#2" TargetMode="External"/>
</Relationships>

</file>

<file path=ppt/slides/_rels/slide204.xml.rels><?xml version="1.0" encoding="UTF-8" standalone="yes"?>
<Relationships xmlns="http://schemas.openxmlformats.org/package/2006/relationships">
  <Relationship Id="rId1" Type="http://schemas.openxmlformats.org/officeDocument/2006/relationships/slideLayout" Target="../slideLayouts/slideLayout2.xml"/>
  <Relationship Id="linkId2078492090" Type="http://schemas.openxmlformats.org/officeDocument/2006/relationships/hyperlink" Target="https://www.mendeley.com/viewer/?fileId=2622cfbe-68c7-05dd-2781-47bdeb9578a3&amp;amp;documentId=575631d4-425b-3944-a843-dfcb90dd8107#2" TargetMode="External"/>
  <Relationship Id="linkId2078492095" Type="http://schemas.openxmlformats.org/officeDocument/2006/relationships/hyperlink" Target="https://www.mendeley.com/viewer/?fileId=2622cfbe-68c7-05dd-2781-47bdeb9578a3&amp;amp;documentId=575631d4-425b-3944-a843-dfcb90dd8107#2" TargetMode="External"/>
</Relationships>

</file>

<file path=ppt/slides/_rels/slide205.xml.rels><?xml version="1.0" encoding="UTF-8" standalone="yes"?>
<Relationships xmlns="http://schemas.openxmlformats.org/package/2006/relationships">
  <Relationship Id="rId1" Type="http://schemas.openxmlformats.org/officeDocument/2006/relationships/slideLayout" Target="../slideLayouts/slideLayout2.xml"/>
  <Relationship Id="linkId2078492098" Type="http://schemas.openxmlformats.org/officeDocument/2006/relationships/hyperlink" Target="https://www.mendeley.com/viewer/?fileId=2622cfbe-68c7-05dd-2781-47bdeb9578a3&amp;amp;documentId=575631d4-425b-3944-a843-dfcb90dd8107#2" TargetMode="External"/>
  <Relationship Id="linkId2078492102" Type="http://schemas.openxmlformats.org/officeDocument/2006/relationships/hyperlink" Target="https://www.mendeley.com/viewer/?fileId=2622cfbe-68c7-05dd-2781-47bdeb9578a3&amp;amp;amp;documentId=575631d4-425b-3944-a843-dfcb90dd8107#2" TargetMode="External"/>
</Relationships>

</file>

<file path=ppt/slides/_rels/slide20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06.xml"/>
  <Relationship Id="linkId2078492090" Type="http://schemas.openxmlformats.org/officeDocument/2006/relationships/hyperlink" Target="https://www.mendeley.com/viewer/?fileId=2622cfbe-68c7-05dd-2781-47bdeb9578a3&amp;amp;documentId=575631d4-425b-3944-a843-dfcb90dd8107#2" TargetMode="External"/>
  <Relationship Id="linkId2078492095" Type="http://schemas.openxmlformats.org/officeDocument/2006/relationships/hyperlink" Target="https://www.mendeley.com/viewer/?fileId=2622cfbe-68c7-05dd-2781-47bdeb9578a3&amp;amp;documentId=575631d4-425b-3944-a843-dfcb90dd8107#2" TargetMode="External"/>
  <Relationship Id="linkId2078492098" Type="http://schemas.openxmlformats.org/officeDocument/2006/relationships/hyperlink" Target="https://www.mendeley.com/viewer/?fileId=2622cfbe-68c7-05dd-2781-47bdeb9578a3&amp;amp;documentId=575631d4-425b-3944-a843-dfcb90dd8107#2" TargetMode="External"/>
  <Relationship Id="linkId2078492102" Type="http://schemas.openxmlformats.org/officeDocument/2006/relationships/hyperlink" Target="https://www.mendeley.com/viewer/?fileId=2622cfbe-68c7-05dd-2781-47bdeb9578a3&amp;amp;amp;documentId=575631d4-425b-3944-a843-dfcb90dd8107#2" TargetMode="External"/>
</Relationships>

</file>

<file path=ppt/slides/_rels/slide207.xml.rels><?xml version="1.0" encoding="UTF-8" standalone="yes"?>
<Relationships xmlns="http://schemas.openxmlformats.org/package/2006/relationships">
  <Relationship Id="rId1" Type="http://schemas.openxmlformats.org/officeDocument/2006/relationships/slideLayout" Target="../slideLayouts/slideLayout2.xml"/>
  <Relationship Id="linkId2078492090" Type="http://schemas.openxmlformats.org/officeDocument/2006/relationships/hyperlink" Target="https://www.mendeley.com/viewer/?fileId=2622cfbe-68c7-05dd-2781-47bdeb9578a3&amp;amp;documentId=575631d4-425b-3944-a843-dfcb90dd8107#2" TargetMode="External"/>
  <Relationship Id="linkId2078492095" Type="http://schemas.openxmlformats.org/officeDocument/2006/relationships/hyperlink" Target="https://www.mendeley.com/viewer/?fileId=2622cfbe-68c7-05dd-2781-47bdeb9578a3&amp;amp;documentId=575631d4-425b-3944-a843-dfcb90dd8107#2" TargetMode="External"/>
  <Relationship Id="linkId2078492098" Type="http://schemas.openxmlformats.org/officeDocument/2006/relationships/hyperlink" Target="https://www.mendeley.com/viewer/?fileId=2622cfbe-68c7-05dd-2781-47bdeb9578a3&amp;amp;documentId=575631d4-425b-3944-a843-dfcb90dd8107#2" TargetMode="External"/>
  <Relationship Id="linkId2078492102" Type="http://schemas.openxmlformats.org/officeDocument/2006/relationships/hyperlink" Target="https://www.mendeley.com/viewer/?fileId=2622cfbe-68c7-05dd-2781-47bdeb9578a3&amp;amp;amp;documentId=575631d4-425b-3944-a843-dfcb90dd8107#2" TargetMode="External"/>
</Relationships>

</file>

<file path=ppt/slides/_rels/slide208.xml.rels><?xml version="1.0" encoding="UTF-8" standalone="yes"?>
<Relationships xmlns="http://schemas.openxmlformats.org/package/2006/relationships">
  <Relationship Id="rId1" Type="http://schemas.openxmlformats.org/officeDocument/2006/relationships/slideLayout" Target="../slideLayouts/slideLayout2.xml"/>
  <Relationship Id="linkId2078492090" Type="http://schemas.openxmlformats.org/officeDocument/2006/relationships/hyperlink" Target="https://www.mendeley.com/viewer/?fileId=2622cfbe-68c7-05dd-2781-47bdeb9578a3&amp;amp;documentId=575631d4-425b-3944-a843-dfcb90dd8107#2" TargetMode="External"/>
</Relationships>

</file>

<file path=ppt/slides/_rels/slide209.xml.rels><?xml version="1.0" encoding="UTF-8" standalone="yes"?>
<Relationships xmlns="http://schemas.openxmlformats.org/package/2006/relationships">
  <Relationship Id="rId1" Type="http://schemas.openxmlformats.org/officeDocument/2006/relationships/slideLayout" Target="../slideLayouts/slideLayout2.xml"/>
  <Relationship Id="linkId2078492090" Type="http://schemas.openxmlformats.org/officeDocument/2006/relationships/hyperlink" Target="https://www.mendeley.com/viewer/?fileId=2622cfbe-68c7-05dd-2781-47bdeb9578a3&amp;amp;documentId=575631d4-425b-3944-a843-dfcb90dd8107#2" TargetMode="External"/>
</Relationships>

</file>

<file path=ppt/slides/_rels/slide21.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1.xml"/>
  <Relationship Id="linkId2078570300" Type="http://schemas.openxmlformats.org/officeDocument/2006/relationships/hyperlink" Target="https://www.mendeley.com/viewer/?fileId=7b1ed3d4-4837-797f-37c1-a27479185f73&amp;documentId=f74a517c-fc6c-3ee5-99ca-62d689bed956#3" TargetMode="External"/>
</Relationships>

</file>

<file path=ppt/slides/_rels/slide210.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10.xml"/>
  <Relationship Id="linkId2078492090" Type="http://schemas.openxmlformats.org/officeDocument/2006/relationships/hyperlink" Target="https://www.mendeley.com/viewer/?fileId=2622cfbe-68c7-05dd-2781-47bdeb9578a3&amp;amp;documentId=575631d4-425b-3944-a843-dfcb90dd8107#2" TargetMode="External"/>
</Relationships>

</file>

<file path=ppt/slides/_rels/slide211.xml.rels><?xml version="1.0" encoding="UTF-8" standalone="yes"?>
<Relationships xmlns="http://schemas.openxmlformats.org/package/2006/relationships">
  <Relationship Id="rId1" Type="http://schemas.openxmlformats.org/officeDocument/2006/relationships/slideLayout" Target="../slideLayouts/slideLayout2.xml"/>
  <Relationship Id="linkId2078492095" Type="http://schemas.openxmlformats.org/officeDocument/2006/relationships/hyperlink" Target="https://www.mendeley.com/viewer/?fileId=2622cfbe-68c7-05dd-2781-47bdeb9578a3&amp;amp;documentId=575631d4-425b-3944-a843-dfcb90dd8107#2" TargetMode="External"/>
</Relationships>

</file>

<file path=ppt/slides/_rels/slide212.xml.rels><?xml version="1.0" encoding="UTF-8" standalone="yes"?>
<Relationships xmlns="http://schemas.openxmlformats.org/package/2006/relationships">
  <Relationship Id="rId1" Type="http://schemas.openxmlformats.org/officeDocument/2006/relationships/slideLayout" Target="../slideLayouts/slideLayout2.xml"/>
  <Relationship Id="linkId2078492095" Type="http://schemas.openxmlformats.org/officeDocument/2006/relationships/hyperlink" Target="https://www.mendeley.com/viewer/?fileId=2622cfbe-68c7-05dd-2781-47bdeb9578a3&amp;amp;documentId=575631d4-425b-3944-a843-dfcb90dd8107#2" TargetMode="External"/>
</Relationships>

</file>

<file path=ppt/slides/_rels/slide21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13.xml"/>
  <Relationship Id="linkId2078492095" Type="http://schemas.openxmlformats.org/officeDocument/2006/relationships/hyperlink" Target="https://www.mendeley.com/viewer/?fileId=2622cfbe-68c7-05dd-2781-47bdeb9578a3&amp;amp;documentId=575631d4-425b-3944-a843-dfcb90dd8107#2" TargetMode="External"/>
</Relationships>

</file>

<file path=ppt/slides/_rels/slide214.xml.rels><?xml version="1.0" encoding="UTF-8" standalone="yes"?>
<Relationships xmlns="http://schemas.openxmlformats.org/package/2006/relationships">
  <Relationship Id="rId1" Type="http://schemas.openxmlformats.org/officeDocument/2006/relationships/slideLayout" Target="../slideLayouts/slideLayout2.xml"/>
  <Relationship Id="linkId2078492098" Type="http://schemas.openxmlformats.org/officeDocument/2006/relationships/hyperlink" Target="https://www.mendeley.com/viewer/?fileId=2622cfbe-68c7-05dd-2781-47bdeb9578a3&amp;amp;documentId=575631d4-425b-3944-a843-dfcb90dd8107#2" TargetMode="External"/>
</Relationships>

</file>

<file path=ppt/slides/_rels/slide215.xml.rels><?xml version="1.0" encoding="UTF-8" standalone="yes"?>
<Relationships xmlns="http://schemas.openxmlformats.org/package/2006/relationships">
  <Relationship Id="rId1" Type="http://schemas.openxmlformats.org/officeDocument/2006/relationships/slideLayout" Target="../slideLayouts/slideLayout2.xml"/>
  <Relationship Id="linkId2078492098" Type="http://schemas.openxmlformats.org/officeDocument/2006/relationships/hyperlink" Target="https://www.mendeley.com/viewer/?fileId=2622cfbe-68c7-05dd-2781-47bdeb9578a3&amp;amp;documentId=575631d4-425b-3944-a843-dfcb90dd8107#2" TargetMode="External"/>
</Relationships>

</file>

<file path=ppt/slides/_rels/slide21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16.xml"/>
  <Relationship Id="linkId2078492098" Type="http://schemas.openxmlformats.org/officeDocument/2006/relationships/hyperlink" Target="https://www.mendeley.com/viewer/?fileId=2622cfbe-68c7-05dd-2781-47bdeb9578a3&amp;amp;documentId=575631d4-425b-3944-a843-dfcb90dd8107#2" TargetMode="External"/>
</Relationships>

</file>

<file path=ppt/slides/_rels/slide217.xml.rels><?xml version="1.0" encoding="UTF-8" standalone="yes"?>
<Relationships xmlns="http://schemas.openxmlformats.org/package/2006/relationships">
  <Relationship Id="rId1" Type="http://schemas.openxmlformats.org/officeDocument/2006/relationships/slideLayout" Target="../slideLayouts/slideLayout2.xml"/>
  <Relationship Id="linkId2078492102" Type="http://schemas.openxmlformats.org/officeDocument/2006/relationships/hyperlink" Target="https://www.mendeley.com/viewer/?fileId=2622cfbe-68c7-05dd-2781-47bdeb9578a3&amp;amp;amp;documentId=575631d4-425b-3944-a843-dfcb90dd8107#2" TargetMode="External"/>
</Relationships>

</file>

<file path=ppt/slides/_rels/slide218.xml.rels><?xml version="1.0" encoding="UTF-8" standalone="yes"?>
<Relationships xmlns="http://schemas.openxmlformats.org/package/2006/relationships">
  <Relationship Id="rId1" Type="http://schemas.openxmlformats.org/officeDocument/2006/relationships/slideLayout" Target="../slideLayouts/slideLayout2.xml"/>
  <Relationship Id="linkId2078492102" Type="http://schemas.openxmlformats.org/officeDocument/2006/relationships/hyperlink" Target="https://www.mendeley.com/viewer/?fileId=2622cfbe-68c7-05dd-2781-47bdeb9578a3&amp;amp;amp;documentId=575631d4-425b-3944-a843-dfcb90dd8107#2" TargetMode="External"/>
</Relationships>

</file>

<file path=ppt/slides/_rels/slide21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19.xml"/>
  <Relationship Id="linkId2078492102" Type="http://schemas.openxmlformats.org/officeDocument/2006/relationships/hyperlink" Target="https://www.mendeley.com/viewer/?fileId=2622cfbe-68c7-05dd-2781-47bdeb9578a3&amp;amp;amp;documentId=575631d4-425b-3944-a843-dfcb90dd8107#2" TargetMode="External"/>
</Relationships>

</file>

<file path=ppt/slides/_rels/slide2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2.xml"/>
  <Relationship Id="linkId2078570306" Type="http://schemas.openxmlformats.org/officeDocument/2006/relationships/hyperlink" Target="https://www.mendeley.com/viewer/?fileId=3bed7713-a20b-6fe5-2a69-3853d4585163&amp;documentId=2b0cc2a1-7444-3e5a-83fd-963acd74724a#4" TargetMode="External"/>
</Relationships>

</file>

<file path=ppt/slides/_rels/slide220.xml.rels><?xml version="1.0" encoding="UTF-8" standalone="yes"?>
<Relationships xmlns="http://schemas.openxmlformats.org/package/2006/relationships">
  <Relationship Id="rId1" Type="http://schemas.openxmlformats.org/officeDocument/2006/relationships/slideLayout" Target="../slideLayouts/slideLayout2.xml"/>
  <Relationship Id="linkId2078501244" Type="http://schemas.openxmlformats.org/officeDocument/2006/relationships/hyperlink" Target="https://www.mendeley.com/reference-manager/reader/2e7a68b4-6f6c-3075-9e89-a755bb3999b2/3bed7713-a20b-6fe5-4ac9-71a69c01c196#2" TargetMode="External"/>
  <Relationship Id="linkId2078662873" Type="http://schemas.openxmlformats.org/officeDocument/2006/relationships/hyperlink" Target="https://www.mendeley.com/viewer/?fileId=44a7c65d-7e07-f551-20ed-00327e069c47&amp;documentId=71e81ea0-e531-390c-9e64-b6b08dfec86d#23" TargetMode="External"/>
</Relationships>

</file>

<file path=ppt/slides/_rels/slide221.xml.rels><?xml version="1.0" encoding="UTF-8" standalone="yes"?>
<Relationships xmlns="http://schemas.openxmlformats.org/package/2006/relationships">
  <Relationship Id="rId1" Type="http://schemas.openxmlformats.org/officeDocument/2006/relationships/slideLayout" Target="../slideLayouts/slideLayout2.xml"/>
  <Relationship Id="linkId2078501244" Type="http://schemas.openxmlformats.org/officeDocument/2006/relationships/hyperlink" Target="https://www.mendeley.com/reference-manager/reader/2e7a68b4-6f6c-3075-9e89-a755bb3999b2/3bed7713-a20b-6fe5-4ac9-71a69c01c196#2" TargetMode="External"/>
  <Relationship Id="linkId2078662873" Type="http://schemas.openxmlformats.org/officeDocument/2006/relationships/hyperlink" Target="https://www.mendeley.com/viewer/?fileId=44a7c65d-7e07-f551-20ed-00327e069c47&amp;documentId=71e81ea0-e531-390c-9e64-b6b08dfec86d#23" TargetMode="External"/>
</Relationships>

</file>

<file path=ppt/slides/_rels/slide22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22.xml"/>
  <Relationship Id="linkId2078501244" Type="http://schemas.openxmlformats.org/officeDocument/2006/relationships/hyperlink" Target="https://www.mendeley.com/reference-manager/reader/2e7a68b4-6f6c-3075-9e89-a755bb3999b2/3bed7713-a20b-6fe5-4ac9-71a69c01c196#2" TargetMode="External"/>
</Relationships>

</file>

<file path=ppt/slides/_rels/slide22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23.xml"/>
  <Relationship Id="linkId2078662873" Type="http://schemas.openxmlformats.org/officeDocument/2006/relationships/hyperlink" Target="https://www.mendeley.com/viewer/?fileId=44a7c65d-7e07-f551-20ed-00327e069c47&amp;documentId=71e81ea0-e531-390c-9e64-b6b08dfec86d#23" TargetMode="External"/>
</Relationships>

</file>

<file path=ppt/slides/_rels/slide224.xml.rels><?xml version="1.0" encoding="UTF-8" standalone="yes"?>
<Relationships xmlns="http://schemas.openxmlformats.org/package/2006/relationships">
  <Relationship Id="rId1" Type="http://schemas.openxmlformats.org/officeDocument/2006/relationships/slideLayout" Target="../slideLayouts/slideLayout2.xml"/>
  <Relationship Id="linkId2078543494" Type="http://schemas.openxmlformats.org/officeDocument/2006/relationships/hyperlink" Target="https://www.mendeley.com/reference-manager/reader/8b69e11a-bf2f-3c1d-a317-4a225e6f6875/7b1ed3d4-4837-797f-060b-c18604ea92f6#4" TargetMode="External"/>
  <Relationship Id="linkId2078501237" Type="http://schemas.openxmlformats.org/officeDocument/2006/relationships/hyperlink" Target="https://www.mendeley.com/reference-manager/reader/2e7a68b4-6f6c-3075-9e89-a755bb3999b2/3bed7713-a20b-6fe5-4ac9-71a69c01c196#3" TargetMode="External"/>
  <Relationship Id="linkId2078501241" Type="http://schemas.openxmlformats.org/officeDocument/2006/relationships/hyperlink" Target="https://www.mendeley.com/reference-manager/reader/2e7a68b4-6f6c-3075-9e89-a755bb3999b2/3bed7713-a20b-6fe5-4ac9-71a69c01c196#3" TargetMode="External"/>
  <Relationship Id="linkId2078482261" Type="http://schemas.openxmlformats.org/officeDocument/2006/relationships/hyperlink" Target="https://www.mendeley.com/reference-manager/reader/383645c9-7c4c-3b0f-bedd-bd4de61c2e85/79331356-190c-5fd9-5c8c-ca5f204f2af6#23" TargetMode="External"/>
</Relationships>

</file>

<file path=ppt/slides/_rels/slide225.xml.rels><?xml version="1.0" encoding="UTF-8" standalone="yes"?>
<Relationships xmlns="http://schemas.openxmlformats.org/package/2006/relationships">
  <Relationship Id="rId1" Type="http://schemas.openxmlformats.org/officeDocument/2006/relationships/slideLayout" Target="../slideLayouts/slideLayout2.xml"/>
  <Relationship Id="linkId2078501245" Type="http://schemas.openxmlformats.org/officeDocument/2006/relationships/hyperlink" Target="https://www.mendeley.com/reference-manager/reader/2e7a68b4-6f6c-3075-9e89-a755bb3999b2/3bed7713-a20b-6fe5-4ac9-71a69c01c196#3" TargetMode="External"/>
</Relationships>

</file>

<file path=ppt/slides/_rels/slide22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26.xml"/>
  <Relationship Id="linkId2078543494" Type="http://schemas.openxmlformats.org/officeDocument/2006/relationships/hyperlink" Target="https://www.mendeley.com/reference-manager/reader/8b69e11a-bf2f-3c1d-a317-4a225e6f6875/7b1ed3d4-4837-797f-060b-c18604ea92f6#4" TargetMode="External"/>
  <Relationship Id="linkId2078501237" Type="http://schemas.openxmlformats.org/officeDocument/2006/relationships/hyperlink" Target="https://www.mendeley.com/reference-manager/reader/2e7a68b4-6f6c-3075-9e89-a755bb3999b2/3bed7713-a20b-6fe5-4ac9-71a69c01c196#3" TargetMode="External"/>
  <Relationship Id="linkId2078501241" Type="http://schemas.openxmlformats.org/officeDocument/2006/relationships/hyperlink" Target="https://www.mendeley.com/reference-manager/reader/2e7a68b4-6f6c-3075-9e89-a755bb3999b2/3bed7713-a20b-6fe5-4ac9-71a69c01c196#3" TargetMode="External"/>
  <Relationship Id="linkId2078482261" Type="http://schemas.openxmlformats.org/officeDocument/2006/relationships/hyperlink" Target="https://www.mendeley.com/reference-manager/reader/383645c9-7c4c-3b0f-bedd-bd4de61c2e85/79331356-190c-5fd9-5c8c-ca5f204f2af6#23" TargetMode="External"/>
</Relationships>

</file>

<file path=ppt/slides/_rels/slide22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27.xml"/>
  <Relationship Id="linkId2078501245" Type="http://schemas.openxmlformats.org/officeDocument/2006/relationships/hyperlink" Target="https://www.mendeley.com/reference-manager/reader/2e7a68b4-6f6c-3075-9e89-a755bb3999b2/3bed7713-a20b-6fe5-4ac9-71a69c01c196#3" TargetMode="External"/>
</Relationships>

</file>

<file path=ppt/slides/_rels/slide228.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28.xml"/>
  <Relationship Id="linkId2078543494" Type="http://schemas.openxmlformats.org/officeDocument/2006/relationships/hyperlink" Target="https://www.mendeley.com/reference-manager/reader/8b69e11a-bf2f-3c1d-a317-4a225e6f6875/7b1ed3d4-4837-797f-060b-c18604ea92f6#4" TargetMode="External"/>
</Relationships>

</file>

<file path=ppt/slides/_rels/slide229.xml.rels><?xml version="1.0" encoding="UTF-8" standalone="yes"?>
<Relationships xmlns="http://schemas.openxmlformats.org/package/2006/relationships">
  <Relationship Id="rId1" Type="http://schemas.openxmlformats.org/officeDocument/2006/relationships/slideLayout" Target="../slideLayouts/slideLayout2.xml"/>
  <Relationship Id="linkId2078501237" Type="http://schemas.openxmlformats.org/officeDocument/2006/relationships/hyperlink" Target="https://www.mendeley.com/reference-manager/reader/2e7a68b4-6f6c-3075-9e89-a755bb3999b2/3bed7713-a20b-6fe5-4ac9-71a69c01c196#3" TargetMode="External"/>
  <Relationship Id="linkId2078501241" Type="http://schemas.openxmlformats.org/officeDocument/2006/relationships/hyperlink" Target="https://www.mendeley.com/reference-manager/reader/2e7a68b4-6f6c-3075-9e89-a755bb3999b2/3bed7713-a20b-6fe5-4ac9-71a69c01c196#3" TargetMode="External"/>
  <Relationship Id="linkId2078482261" Type="http://schemas.openxmlformats.org/officeDocument/2006/relationships/hyperlink" Target="https://www.mendeley.com/reference-manager/reader/383645c9-7c4c-3b0f-bedd-bd4de61c2e85/79331356-190c-5fd9-5c8c-ca5f204f2af6#23" TargetMode="External"/>
</Relationships>

</file>

<file path=ppt/slides/_rels/slide2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3.xml"/>
  <Relationship Id="linkId2078651910" Type="http://schemas.openxmlformats.org/officeDocument/2006/relationships/hyperlink" Target="https://www.mendeley.com/viewer/?fileId=3afa7a11-8225-263f-3492-081a09d66637&amp;documentId=3706a704-3d61-3776-aa03-b4cb7dff29b1#1" TargetMode="External"/>
</Relationships>

</file>

<file path=ppt/slides/_rels/slide230.xml.rels><?xml version="1.0" encoding="UTF-8" standalone="yes"?>
<Relationships xmlns="http://schemas.openxmlformats.org/package/2006/relationships">
  <Relationship Id="rId1" Type="http://schemas.openxmlformats.org/officeDocument/2006/relationships/slideLayout" Target="../slideLayouts/slideLayout2.xml"/>
  <Relationship Id="linkId2078501245" Type="http://schemas.openxmlformats.org/officeDocument/2006/relationships/hyperlink" Target="https://www.mendeley.com/reference-manager/reader/2e7a68b4-6f6c-3075-9e89-a755bb3999b2/3bed7713-a20b-6fe5-4ac9-71a69c01c196#3" TargetMode="External"/>
</Relationships>

</file>

<file path=ppt/slides/_rels/slide231.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31.xml"/>
  <Relationship Id="linkId2078501237" Type="http://schemas.openxmlformats.org/officeDocument/2006/relationships/hyperlink" Target="https://www.mendeley.com/reference-manager/reader/2e7a68b4-6f6c-3075-9e89-a755bb3999b2/3bed7713-a20b-6fe5-4ac9-71a69c01c196#3" TargetMode="External"/>
  <Relationship Id="linkId2078501241" Type="http://schemas.openxmlformats.org/officeDocument/2006/relationships/hyperlink" Target="https://www.mendeley.com/reference-manager/reader/2e7a68b4-6f6c-3075-9e89-a755bb3999b2/3bed7713-a20b-6fe5-4ac9-71a69c01c196#3" TargetMode="External"/>
  <Relationship Id="linkId2078482261" Type="http://schemas.openxmlformats.org/officeDocument/2006/relationships/hyperlink" Target="https://www.mendeley.com/reference-manager/reader/383645c9-7c4c-3b0f-bedd-bd4de61c2e85/79331356-190c-5fd9-5c8c-ca5f204f2af6#23" TargetMode="External"/>
  <Relationship Id="linkId2078501245" Type="http://schemas.openxmlformats.org/officeDocument/2006/relationships/hyperlink" Target="https://www.mendeley.com/reference-manager/reader/2e7a68b4-6f6c-3075-9e89-a755bb3999b2/3bed7713-a20b-6fe5-4ac9-71a69c01c196#3" TargetMode="External"/>
</Relationships>

</file>

<file path=ppt/slides/_rels/slide232.xml.rels><?xml version="1.0" encoding="UTF-8" standalone="yes"?>
<Relationships xmlns="http://schemas.openxmlformats.org/package/2006/relationships">
  <Relationship Id="rId1" Type="http://schemas.openxmlformats.org/officeDocument/2006/relationships/slideLayout" Target="../slideLayouts/slideLayout2.xml"/>
  <Relationship Id="linkId2078501241" Type="http://schemas.openxmlformats.org/officeDocument/2006/relationships/hyperlink" Target="https://www.mendeley.com/reference-manager/reader/2e7a68b4-6f6c-3075-9e89-a755bb3999b2/3bed7713-a20b-6fe5-4ac9-71a69c01c196#3" TargetMode="External"/>
  <Relationship Id="linkId2078482261" Type="http://schemas.openxmlformats.org/officeDocument/2006/relationships/hyperlink" Target="https://www.mendeley.com/reference-manager/reader/383645c9-7c4c-3b0f-bedd-bd4de61c2e85/79331356-190c-5fd9-5c8c-ca5f204f2af6#23" TargetMode="External"/>
  <Relationship Id="linkId2078501245" Type="http://schemas.openxmlformats.org/officeDocument/2006/relationships/hyperlink" Target="https://www.mendeley.com/reference-manager/reader/2e7a68b4-6f6c-3075-9e89-a755bb3999b2/3bed7713-a20b-6fe5-4ac9-71a69c01c196#3" TargetMode="External"/>
</Relationships>

</file>

<file path=ppt/slides/_rels/slide233.xml.rels><?xml version="1.0" encoding="UTF-8" standalone="yes"?>
<Relationships xmlns="http://schemas.openxmlformats.org/package/2006/relationships">
  <Relationship Id="rId1" Type="http://schemas.openxmlformats.org/officeDocument/2006/relationships/slideLayout" Target="../slideLayouts/slideLayout2.xml"/>
  <Relationship Id="linkId2078501241" Type="http://schemas.openxmlformats.org/officeDocument/2006/relationships/hyperlink" Target="https://www.mendeley.com/reference-manager/reader/2e7a68b4-6f6c-3075-9e89-a755bb3999b2/3bed7713-a20b-6fe5-4ac9-71a69c01c196#3" TargetMode="External"/>
  <Relationship Id="linkId2078482261" Type="http://schemas.openxmlformats.org/officeDocument/2006/relationships/hyperlink" Target="https://www.mendeley.com/reference-manager/reader/383645c9-7c4c-3b0f-bedd-bd4de61c2e85/79331356-190c-5fd9-5c8c-ca5f204f2af6#23" TargetMode="External"/>
</Relationships>

</file>

<file path=ppt/slides/_rels/slide234.xml.rels><?xml version="1.0" encoding="UTF-8" standalone="yes"?>
<Relationships xmlns="http://schemas.openxmlformats.org/package/2006/relationships">
  <Relationship Id="rId1" Type="http://schemas.openxmlformats.org/officeDocument/2006/relationships/slideLayout" Target="../slideLayouts/slideLayout2.xml"/>
  <Relationship Id="linkId2078501241" Type="http://schemas.openxmlformats.org/officeDocument/2006/relationships/hyperlink" Target="https://www.mendeley.com/reference-manager/reader/2e7a68b4-6f6c-3075-9e89-a755bb3999b2/3bed7713-a20b-6fe5-4ac9-71a69c01c196#3" TargetMode="External"/>
  <Relationship Id="linkId2078482261" Type="http://schemas.openxmlformats.org/officeDocument/2006/relationships/hyperlink" Target="https://www.mendeley.com/reference-manager/reader/383645c9-7c4c-3b0f-bedd-bd4de61c2e85/79331356-190c-5fd9-5c8c-ca5f204f2af6#23" TargetMode="External"/>
</Relationships>

</file>

<file path=ppt/slides/_rels/slide23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35.xml"/>
  <Relationship Id="linkId2078501241" Type="http://schemas.openxmlformats.org/officeDocument/2006/relationships/hyperlink" Target="https://www.mendeley.com/reference-manager/reader/2e7a68b4-6f6c-3075-9e89-a755bb3999b2/3bed7713-a20b-6fe5-4ac9-71a69c01c196#3" TargetMode="External"/>
</Relationships>

</file>

<file path=ppt/slides/_rels/slide23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36.xml"/>
  <Relationship Id="linkId2078482261" Type="http://schemas.openxmlformats.org/officeDocument/2006/relationships/hyperlink" Target="https://www.mendeley.com/reference-manager/reader/383645c9-7c4c-3b0f-bedd-bd4de61c2e85/79331356-190c-5fd9-5c8c-ca5f204f2af6#23" TargetMode="External"/>
</Relationships>

</file>

<file path=ppt/slides/_rels/slide237.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38.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39.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4.xml"/>
  <Relationship Id="linkId2078661625" Type="http://schemas.openxmlformats.org/officeDocument/2006/relationships/hyperlink" Target="https://www.mendeley.com/viewer/?fileId=7d26bd6d-b586-c4c1-7504-fb3aa020a663&amp;documentId=f193edb9-2997-3d05-ba0a-c87d397dfbb4#3" TargetMode="External"/>
  <Relationship Id="linkId2078659298" Type="http://schemas.openxmlformats.org/officeDocument/2006/relationships/hyperlink" Target="https://www.mendeley.com/viewer/?fileId=7d26bd6d-b586-c4c1-7504-fb3aa020a663&amp;documentId=f193edb9-2997-3d05-ba0a-c87d397dfbb4#2" TargetMode="External"/>
</Relationships>

</file>

<file path=ppt/slides/_rels/slide240.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41.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4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43.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44.xml.rels><?xml version="1.0" encoding="UTF-8" standalone="yes"?>
<Relationships xmlns="http://schemas.openxmlformats.org/package/2006/relationships">
  <Relationship Id="rId1" Type="http://schemas.openxmlformats.org/officeDocument/2006/relationships/slideLayout" Target="../slideLayouts/slideLayout2.xml"/>
  <Relationship Id="linkId2078501245" Type="http://schemas.openxmlformats.org/officeDocument/2006/relationships/hyperlink" Target="https://www.mendeley.com/reference-manager/reader/2e7a68b4-6f6c-3075-9e89-a755bb3999b2/3bed7713-a20b-6fe5-4ac9-71a69c01c196#3" TargetMode="External"/>
</Relationships>

</file>

<file path=ppt/slides/_rels/slide245.xml.rels><?xml version="1.0" encoding="UTF-8" standalone="yes"?>
<Relationships xmlns="http://schemas.openxmlformats.org/package/2006/relationships">
  <Relationship Id="rId1" Type="http://schemas.openxmlformats.org/officeDocument/2006/relationships/slideLayout" Target="../slideLayouts/slideLayout2.xml"/>
  <Relationship Id="linkId2078501245" Type="http://schemas.openxmlformats.org/officeDocument/2006/relationships/hyperlink" Target="https://www.mendeley.com/reference-manager/reader/2e7a68b4-6f6c-3075-9e89-a755bb3999b2/3bed7713-a20b-6fe5-4ac9-71a69c01c196#3" TargetMode="External"/>
</Relationships>

</file>

<file path=ppt/slides/_rels/slide24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46.xml"/>
  <Relationship Id="linkId2078501245" Type="http://schemas.openxmlformats.org/officeDocument/2006/relationships/hyperlink" Target="https://www.mendeley.com/reference-manager/reader/2e7a68b4-6f6c-3075-9e89-a755bb3999b2/3bed7713-a20b-6fe5-4ac9-71a69c01c196#3" TargetMode="External"/>
</Relationships>

</file>

<file path=ppt/slides/_rels/slide24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47.xml"/>
</Relationships>

</file>

<file path=ppt/slides/_rels/slide248.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49.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5.xml"/>
  <Relationship Id="linkId2078659298" Type="http://schemas.openxmlformats.org/officeDocument/2006/relationships/hyperlink" Target="https://www.mendeley.com/viewer/?fileId=7d26bd6d-b586-c4c1-7504-fb3aa020a663&amp;documentId=f193edb9-2997-3d05-ba0a-c87d397dfbb4#2" TargetMode="External"/>
</Relationships>

</file>

<file path=ppt/slides/_rels/slide250.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51.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5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53.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54.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55.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56.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57.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58.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59.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
  <Relationship Id="rId1" Type="http://schemas.openxmlformats.org/officeDocument/2006/relationships/slideLayout" Target="../slideLayouts/slideLayout2.xml"/>
  <Relationship Id="linkId2078530977" Type="http://schemas.openxmlformats.org/officeDocument/2006/relationships/hyperlink" Target="https://www.mendeley.com/reference-manager/reader/383645c9-7c4c-3b0f-bedd-bd4de61c2e85/79331356-190c-5fd9-5c8c-ca5f204f2af6#18" TargetMode="External"/>
</Relationships>

</file>

<file path=ppt/slides/_rels/slide260.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61.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6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63.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64.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27.xml"/>
  <Relationship Id="linkId2078530977" Type="http://schemas.openxmlformats.org/officeDocument/2006/relationships/hyperlink" Target="https://www.mendeley.com/reference-manager/reader/383645c9-7c4c-3b0f-bedd-bd4de61c2e85/79331356-190c-5fd9-5c8c-ca5f204f2af6#18" TargetMode="External"/>
</Relationships>

</file>

<file path=ppt/slides/_rels/slide28.xml.rels><?xml version="1.0" encoding="UTF-8" standalone="yes"?>
<Relationships xmlns="http://schemas.openxmlformats.org/package/2006/relationships">
  <Relationship Id="rId1" Type="http://schemas.openxmlformats.org/officeDocument/2006/relationships/slideLayout" Target="../slideLayouts/slideLayout2.xml"/>
  <Relationship Id="linkId2078651166" Type="http://schemas.openxmlformats.org/officeDocument/2006/relationships/hyperlink" Target="https://www.mendeley.com/viewer/?fileId=44a7c65d-7e07-f551-20ed-00327e069c47&amp;documentId=71e81ea0-e531-390c-9e64-b6b08dfec86d#23" TargetMode="External"/>
  <Relationship Id="linkId2078651350" Type="http://schemas.openxmlformats.org/officeDocument/2006/relationships/hyperlink" Target="https://www.mendeley.com/viewer/?fileId=2864c8a9-9328-fff9-0c9c-70dafc4572c7&amp;documentId=6fe56908-f252-37a8-8c7e-cd8ef716eab6#2" TargetMode="External"/>
  <Relationship Id="linkId2078746613" Type="http://schemas.openxmlformats.org/officeDocument/2006/relationships/hyperlink" Target="https://www.mendeley.com/reference-manager/reader/2195716a-8b51-3985-9c3f-5d5a7126e1a3/4ee99876-eabd-77c1-41fe-2f016f6df8d2#3" TargetMode="External"/>
  <Relationship Id="linkId2078650529" Type="http://schemas.openxmlformats.org/officeDocument/2006/relationships/hyperlink" Target="https://www.mendeley.com/viewer/?fileId=66c58fbc-07e9-afc1-1339-e891262210bf&amp;documentId=864f9dfd-e988-36c7-b020-eeea0163d91a#1" TargetMode="External"/>
  <Relationship Id="linkId2078651736" Type="http://schemas.openxmlformats.org/officeDocument/2006/relationships/hyperlink" Target="https://www.mendeley.com/viewer/?fileId=44a7c65d-7e07-f551-20ed-00327e069c47&amp;documentId=71e81ea0-e531-390c-9e64-b6b08dfec86d#22" TargetMode="External"/>
  <Relationship Id="linkId2078652225" Type="http://schemas.openxmlformats.org/officeDocument/2006/relationships/hyperlink" Target="https://www.mendeley.com/viewer/?fileId=66c58fbc-07e9-afc1-1339-e891262210bf&amp;documentId=864f9dfd-e988-36c7-b020-eeea0163d91a#1" TargetMode="External"/>
</Relationships>

</file>

<file path=ppt/slides/_rels/slide29.xml.rels><?xml version="1.0" encoding="UTF-8" standalone="yes"?>
<Relationships xmlns="http://schemas.openxmlformats.org/package/2006/relationships">
  <Relationship Id="rId1" Type="http://schemas.openxmlformats.org/officeDocument/2006/relationships/slideLayout" Target="../slideLayouts/slideLayout2.xml"/>
  <Relationship Id="linkId2078652619" Type="http://schemas.openxmlformats.org/officeDocument/2006/relationships/hyperlink" Target="https://www.mendeley.com/viewer/?fileId=1e1e2ebd-8d8d-39c5-2059-66476ce66763&amp;documentId=fe1838a1-3e5c-34af-a141-d9398e1a4c49#1" TargetMode="External"/>
  <Relationship Id="linkId2078652623" Type="http://schemas.openxmlformats.org/officeDocument/2006/relationships/hyperlink" Target="https://www.mendeley.com/viewer/?fileId=66c58fbc-07e9-afc1-1339-e891262210bf&amp;documentId=864f9dfd-e988-36c7-b020-eeea0163d91a#2" TargetMode="External"/>
  <Relationship Id="linkId2078543493" Type="http://schemas.openxmlformats.org/officeDocument/2006/relationships/hyperlink" Target="https://www.mendeley.com/reference-manager/reader/8b69e11a-bf2f-3c1d-a317-4a225e6f6875/7b1ed3d4-4837-797f-060b-c18604ea92f6#7" TargetMode="External"/>
  <Relationship Id="linkId2078637524" Type="http://schemas.openxmlformats.org/officeDocument/2006/relationships/hyperlink" Target="https://www.mendeley.com/viewer/?fileId=7b1ed3d4-4837-797f-060b-c18604ea92f6&amp;documentId=8b69e11a-bf2f-3c1d-a317-4a225e6f6875#2" TargetMode="External"/>
  <Relationship Id="linkId2078642897" Type="http://schemas.openxmlformats.org/officeDocument/2006/relationships/hyperlink" Target="https://www.mendeley.com/viewer/?fileId=0459db40-e4bc-43ab-4961-dc0e2e1a967a&amp;documentId=25103046-715c-3567-b825-c9810936e164#12" TargetMode="External"/>
  <Relationship Id="linkId2078656161" Type="http://schemas.openxmlformats.org/officeDocument/2006/relationships/hyperlink" Target="https://www.mendeley.com/viewer/?fileId=7d26bd6d-b586-c4c1-7504-fb3aa020a663&amp;documentId=f193edb9-2997-3d05-ba0a-c87d397dfbb4#1" TargetMode="External"/>
  <Relationship Id="linkId2078657529" Type="http://schemas.openxmlformats.org/officeDocument/2006/relationships/hyperlink" Target="https://www.mendeley.com/viewer/?fileId=7d26bd6d-b586-c4c1-7504-fb3aa020a663&amp;documentId=f193edb9-2997-3d05-ba0a-c87d397dfbb4#4" TargetMode="Externa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3.xml"/>
  <Relationship Id="linkId2078530977" Type="http://schemas.openxmlformats.org/officeDocument/2006/relationships/hyperlink" Target="https://www.mendeley.com/reference-manager/reader/383645c9-7c4c-3b0f-bedd-bd4de61c2e85/79331356-190c-5fd9-5c8c-ca5f204f2af6#18" TargetMode="External"/>
  <Relationship Id="linkId2078651166" Type="http://schemas.openxmlformats.org/officeDocument/2006/relationships/hyperlink" Target="https://www.mendeley.com/viewer/?fileId=44a7c65d-7e07-f551-20ed-00327e069c47&amp;documentId=71e81ea0-e531-390c-9e64-b6b08dfec86d#23" TargetMode="External"/>
  <Relationship Id="linkId2078651350" Type="http://schemas.openxmlformats.org/officeDocument/2006/relationships/hyperlink" Target="https://www.mendeley.com/viewer/?fileId=2864c8a9-9328-fff9-0c9c-70dafc4572c7&amp;documentId=6fe56908-f252-37a8-8c7e-cd8ef716eab6#2" TargetMode="External"/>
  <Relationship Id="linkId2078746613" Type="http://schemas.openxmlformats.org/officeDocument/2006/relationships/hyperlink" Target="https://www.mendeley.com/reference-manager/reader/2195716a-8b51-3985-9c3f-5d5a7126e1a3/4ee99876-eabd-77c1-41fe-2f016f6df8d2#3" TargetMode="External"/>
  <Relationship Id="linkId2078650529" Type="http://schemas.openxmlformats.org/officeDocument/2006/relationships/hyperlink" Target="https://www.mendeley.com/viewer/?fileId=66c58fbc-07e9-afc1-1339-e891262210bf&amp;documentId=864f9dfd-e988-36c7-b020-eeea0163d91a#1" TargetMode="External"/>
</Relationships>

</file>

<file path=ppt/slides/_rels/slide30.xml.rels><?xml version="1.0" encoding="UTF-8" standalone="yes"?>
<Relationships xmlns="http://schemas.openxmlformats.org/package/2006/relationships">
  <Relationship Id="rId1" Type="http://schemas.openxmlformats.org/officeDocument/2006/relationships/slideLayout" Target="../slideLayouts/slideLayout2.xml"/>
  <Relationship Id="linkId2078658481" Type="http://schemas.openxmlformats.org/officeDocument/2006/relationships/hyperlink" Target="https://www.mendeley.com/viewer/?fileId=7c566de2-7fea-cbf5-2705-9b57bf466e6b&amp;documentId=833daa98-5907-3e51-85b9-e203339e644c#1" TargetMode="External"/>
  <Relationship Id="linkId2078656667" Type="http://schemas.openxmlformats.org/officeDocument/2006/relationships/hyperlink" Target="https://www.mendeley.com/viewer/?fileId=7d26bd6d-b586-c4c1-7504-fb3aa020a663&amp;documentId=f193edb9-2997-3d05-ba0a-c87d397dfbb4#7" TargetMode="External"/>
  <Relationship Id="linkId2078633350" Type="http://schemas.openxmlformats.org/officeDocument/2006/relationships/hyperlink" Target="https://www.mendeley.com/viewer/?fileId=67b9f68e-57b8-ff45-0cb7-f696574a99fe&amp;documentId=be0e9ab9-770b-3585-a4c1-31afafe21302#2" TargetMode="External"/>
  <Relationship Id="linkId2078633353" Type="http://schemas.openxmlformats.org/officeDocument/2006/relationships/hyperlink" Target="https://www.mendeley.com/viewer/?fileId=2864c8a9-9328-fff9-1a44-6358a1da91ca&amp;documentId=e62f6a94-28de-32a1-81f6-e97d3115c150#8" TargetMode="External"/>
  <Relationship Id="linkId2078633355" Type="http://schemas.openxmlformats.org/officeDocument/2006/relationships/hyperlink" Target="https://www.mendeley.com/viewer/?fileId=0459db40-e4bc-43ab-4961-dc0e2e1a967a&amp;documentId=25103046-715c-3567-b825-c9810936e164#12" TargetMode="External"/>
</Relationships>

</file>

<file path=ppt/slides/_rels/slide31.xml.rels><?xml version="1.0" encoding="UTF-8" standalone="yes"?>
<Relationships xmlns="http://schemas.openxmlformats.org/package/2006/relationships">
  <Relationship Id="rId1" Type="http://schemas.openxmlformats.org/officeDocument/2006/relationships/slideLayout" Target="../slideLayouts/slideLayout2.xml"/>
  <Relationship Id="linkId2078640532" Type="http://schemas.openxmlformats.org/officeDocument/2006/relationships/hyperlink" Target="https://www.mendeley.com/viewer/?fileId=67b9f68e-57b8-ff45-0cb7-f696574a99fe&amp;documentId=be0e9ab9-770b-3585-a4c1-31afafe21302#1" TargetMode="External"/>
  <Relationship Id="linkId2078642162" Type="http://schemas.openxmlformats.org/officeDocument/2006/relationships/hyperlink" Target="https://www.mendeley.com/viewer/?fileId=67b9f68e-57b8-ff45-0cb7-f696574a99fe&amp;documentId=be0e9ab9-770b-3585-a4c1-31afafe21302#2" TargetMode="External"/>
  <Relationship Id="linkId2078350984" Type="http://schemas.openxmlformats.org/officeDocument/2006/relationships/hyperlink" Target="https://www.mendeley.com/viewer/?fileId=2864c8a9-9328-fff9-0c9c-70dafc4572c7&amp;documentId=6fe56908-f252-37a8-8c7e-cd8ef716eab6#2" TargetMode="External"/>
</Relationships>

</file>

<file path=ppt/slides/_rels/slide3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32.xml"/>
  <Relationship Id="linkId2078651166" Type="http://schemas.openxmlformats.org/officeDocument/2006/relationships/hyperlink" Target="https://www.mendeley.com/viewer/?fileId=44a7c65d-7e07-f551-20ed-00327e069c47&amp;documentId=71e81ea0-e531-390c-9e64-b6b08dfec86d#23" TargetMode="External"/>
  <Relationship Id="linkId2078651350" Type="http://schemas.openxmlformats.org/officeDocument/2006/relationships/hyperlink" Target="https://www.mendeley.com/viewer/?fileId=2864c8a9-9328-fff9-0c9c-70dafc4572c7&amp;documentId=6fe56908-f252-37a8-8c7e-cd8ef716eab6#2" TargetMode="External"/>
  <Relationship Id="linkId2078746613" Type="http://schemas.openxmlformats.org/officeDocument/2006/relationships/hyperlink" Target="https://www.mendeley.com/reference-manager/reader/2195716a-8b51-3985-9c3f-5d5a7126e1a3/4ee99876-eabd-77c1-41fe-2f016f6df8d2#3" TargetMode="External"/>
  <Relationship Id="linkId2078650529" Type="http://schemas.openxmlformats.org/officeDocument/2006/relationships/hyperlink" Target="https://www.mendeley.com/viewer/?fileId=66c58fbc-07e9-afc1-1339-e891262210bf&amp;documentId=864f9dfd-e988-36c7-b020-eeea0163d91a#1" TargetMode="External"/>
  <Relationship Id="linkId2078651736" Type="http://schemas.openxmlformats.org/officeDocument/2006/relationships/hyperlink" Target="https://www.mendeley.com/viewer/?fileId=44a7c65d-7e07-f551-20ed-00327e069c47&amp;documentId=71e81ea0-e531-390c-9e64-b6b08dfec86d#22" TargetMode="External"/>
  <Relationship Id="linkId2078652225" Type="http://schemas.openxmlformats.org/officeDocument/2006/relationships/hyperlink" Target="https://www.mendeley.com/viewer/?fileId=66c58fbc-07e9-afc1-1339-e891262210bf&amp;documentId=864f9dfd-e988-36c7-b020-eeea0163d91a#1" TargetMode="External"/>
  <Relationship Id="linkId2078652619" Type="http://schemas.openxmlformats.org/officeDocument/2006/relationships/hyperlink" Target="https://www.mendeley.com/viewer/?fileId=1e1e2ebd-8d8d-39c5-2059-66476ce66763&amp;documentId=fe1838a1-3e5c-34af-a141-d9398e1a4c49#1" TargetMode="External"/>
  <Relationship Id="linkId2078652623" Type="http://schemas.openxmlformats.org/officeDocument/2006/relationships/hyperlink" Target="https://www.mendeley.com/viewer/?fileId=66c58fbc-07e9-afc1-1339-e891262210bf&amp;documentId=864f9dfd-e988-36c7-b020-eeea0163d91a#2" TargetMode="External"/>
</Relationships>

</file>

<file path=ppt/slides/_rels/slide33.xml.rels><?xml version="1.0" encoding="UTF-8" standalone="yes"?>
<Relationships xmlns="http://schemas.openxmlformats.org/package/2006/relationships">
  <Relationship Id="rId1" Type="http://schemas.openxmlformats.org/officeDocument/2006/relationships/slideLayout" Target="../slideLayouts/slideLayout2.xml"/>
  <Relationship Id="linkId2078651166" Type="http://schemas.openxmlformats.org/officeDocument/2006/relationships/hyperlink" Target="https://www.mendeley.com/viewer/?fileId=44a7c65d-7e07-f551-20ed-00327e069c47&amp;documentId=71e81ea0-e531-390c-9e64-b6b08dfec86d#23" TargetMode="External"/>
  <Relationship Id="linkId2078651350" Type="http://schemas.openxmlformats.org/officeDocument/2006/relationships/hyperlink" Target="https://www.mendeley.com/viewer/?fileId=2864c8a9-9328-fff9-0c9c-70dafc4572c7&amp;documentId=6fe56908-f252-37a8-8c7e-cd8ef716eab6#2" TargetMode="External"/>
  <Relationship Id="linkId2078746613" Type="http://schemas.openxmlformats.org/officeDocument/2006/relationships/hyperlink" Target="https://www.mendeley.com/reference-manager/reader/2195716a-8b51-3985-9c3f-5d5a7126e1a3/4ee99876-eabd-77c1-41fe-2f016f6df8d2#3" TargetMode="External"/>
</Relationships>

</file>

<file path=ppt/slides/_rels/slide3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34.xml"/>
  <Relationship Id="linkId2078651166" Type="http://schemas.openxmlformats.org/officeDocument/2006/relationships/hyperlink" Target="https://www.mendeley.com/viewer/?fileId=44a7c65d-7e07-f551-20ed-00327e069c47&amp;documentId=71e81ea0-e531-390c-9e64-b6b08dfec86d#23" TargetMode="External"/>
  <Relationship Id="linkId2078651350" Type="http://schemas.openxmlformats.org/officeDocument/2006/relationships/hyperlink" Target="https://www.mendeley.com/viewer/?fileId=2864c8a9-9328-fff9-0c9c-70dafc4572c7&amp;documentId=6fe56908-f252-37a8-8c7e-cd8ef716eab6#2" TargetMode="External"/>
  <Relationship Id="linkId2078746613" Type="http://schemas.openxmlformats.org/officeDocument/2006/relationships/hyperlink" Target="https://www.mendeley.com/reference-manager/reader/2195716a-8b51-3985-9c3f-5d5a7126e1a3/4ee99876-eabd-77c1-41fe-2f016f6df8d2#3" TargetMode="External"/>
</Relationships>

</file>

<file path=ppt/slides/_rels/slide3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35.xml"/>
  <Relationship Id="linkId2078651166" Type="http://schemas.openxmlformats.org/officeDocument/2006/relationships/hyperlink" Target="https://www.mendeley.com/viewer/?fileId=44a7c65d-7e07-f551-20ed-00327e069c47&amp;documentId=71e81ea0-e531-390c-9e64-b6b08dfec86d#23" TargetMode="External"/>
</Relationships>

</file>

<file path=ppt/slides/_rels/slide3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36.xml"/>
  <Relationship Id="linkId2078651350" Type="http://schemas.openxmlformats.org/officeDocument/2006/relationships/hyperlink" Target="https://www.mendeley.com/viewer/?fileId=2864c8a9-9328-fff9-0c9c-70dafc4572c7&amp;documentId=6fe56908-f252-37a8-8c7e-cd8ef716eab6#2" TargetMode="External"/>
</Relationships>

</file>

<file path=ppt/slides/_rels/slide3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37.xml"/>
  <Relationship Id="linkId2078746613" Type="http://schemas.openxmlformats.org/officeDocument/2006/relationships/hyperlink" Target="https://www.mendeley.com/reference-manager/reader/2195716a-8b51-3985-9c3f-5d5a7126e1a3/4ee99876-eabd-77c1-41fe-2f016f6df8d2#3" TargetMode="External"/>
</Relationships>

</file>

<file path=ppt/slides/_rels/slide38.xml.rels><?xml version="1.0" encoding="UTF-8" standalone="yes"?>
<Relationships xmlns="http://schemas.openxmlformats.org/package/2006/relationships">
  <Relationship Id="rId1" Type="http://schemas.openxmlformats.org/officeDocument/2006/relationships/slideLayout" Target="../slideLayouts/slideLayout2.xml"/>
  <Relationship Id="linkId2078650529" Type="http://schemas.openxmlformats.org/officeDocument/2006/relationships/hyperlink" Target="https://www.mendeley.com/viewer/?fileId=66c58fbc-07e9-afc1-1339-e891262210bf&amp;documentId=864f9dfd-e988-36c7-b020-eeea0163d91a#1" TargetMode="External"/>
  <Relationship Id="linkId2078651736" Type="http://schemas.openxmlformats.org/officeDocument/2006/relationships/hyperlink" Target="https://www.mendeley.com/viewer/?fileId=44a7c65d-7e07-f551-20ed-00327e069c47&amp;documentId=71e81ea0-e531-390c-9e64-b6b08dfec86d#22" TargetMode="External"/>
  <Relationship Id="linkId2078652225" Type="http://schemas.openxmlformats.org/officeDocument/2006/relationships/hyperlink" Target="https://www.mendeley.com/viewer/?fileId=66c58fbc-07e9-afc1-1339-e891262210bf&amp;documentId=864f9dfd-e988-36c7-b020-eeea0163d91a#1" TargetMode="External"/>
  <Relationship Id="linkId2078652619" Type="http://schemas.openxmlformats.org/officeDocument/2006/relationships/hyperlink" Target="https://www.mendeley.com/viewer/?fileId=1e1e2ebd-8d8d-39c5-2059-66476ce66763&amp;documentId=fe1838a1-3e5c-34af-a141-d9398e1a4c49#1" TargetMode="External"/>
  <Relationship Id="linkId2078652623" Type="http://schemas.openxmlformats.org/officeDocument/2006/relationships/hyperlink" Target="https://www.mendeley.com/viewer/?fileId=66c58fbc-07e9-afc1-1339-e891262210bf&amp;documentId=864f9dfd-e988-36c7-b020-eeea0163d91a#2" TargetMode="External"/>
</Relationships>

</file>

<file path=ppt/slides/_rels/slide3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39.xml"/>
  <Relationship Id="linkId2078650529" Type="http://schemas.openxmlformats.org/officeDocument/2006/relationships/hyperlink" Target="https://www.mendeley.com/viewer/?fileId=66c58fbc-07e9-afc1-1339-e891262210bf&amp;documentId=864f9dfd-e988-36c7-b020-eeea0163d91a#1" TargetMode="External"/>
  <Relationship Id="linkId2078651736" Type="http://schemas.openxmlformats.org/officeDocument/2006/relationships/hyperlink" Target="https://www.mendeley.com/viewer/?fileId=44a7c65d-7e07-f551-20ed-00327e069c47&amp;documentId=71e81ea0-e531-390c-9e64-b6b08dfec86d#22" TargetMode="External"/>
  <Relationship Id="linkId2078652225" Type="http://schemas.openxmlformats.org/officeDocument/2006/relationships/hyperlink" Target="https://www.mendeley.com/viewer/?fileId=66c58fbc-07e9-afc1-1339-e891262210bf&amp;documentId=864f9dfd-e988-36c7-b020-eeea0163d91a#1" TargetMode="External"/>
  <Relationship Id="linkId2078652619" Type="http://schemas.openxmlformats.org/officeDocument/2006/relationships/hyperlink" Target="https://www.mendeley.com/viewer/?fileId=1e1e2ebd-8d8d-39c5-2059-66476ce66763&amp;documentId=fe1838a1-3e5c-34af-a141-d9398e1a4c49#1" TargetMode="External"/>
  <Relationship Id="linkId2078652623" Type="http://schemas.openxmlformats.org/officeDocument/2006/relationships/hyperlink" Target="https://www.mendeley.com/viewer/?fileId=66c58fbc-07e9-afc1-1339-e891262210bf&amp;documentId=864f9dfd-e988-36c7-b020-eeea0163d91a#2" TargetMode="Externa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4.xml"/>
  <Relationship Id="linkId2078651736" Type="http://schemas.openxmlformats.org/officeDocument/2006/relationships/hyperlink" Target="https://www.mendeley.com/viewer/?fileId=44a7c65d-7e07-f551-20ed-00327e069c47&amp;documentId=71e81ea0-e531-390c-9e64-b6b08dfec86d#22" TargetMode="External"/>
  <Relationship Id="linkId2078652225" Type="http://schemas.openxmlformats.org/officeDocument/2006/relationships/hyperlink" Target="https://www.mendeley.com/viewer/?fileId=66c58fbc-07e9-afc1-1339-e891262210bf&amp;documentId=864f9dfd-e988-36c7-b020-eeea0163d91a#1" TargetMode="External"/>
  <Relationship Id="linkId2078652619" Type="http://schemas.openxmlformats.org/officeDocument/2006/relationships/hyperlink" Target="https://www.mendeley.com/viewer/?fileId=1e1e2ebd-8d8d-39c5-2059-66476ce66763&amp;documentId=fe1838a1-3e5c-34af-a141-d9398e1a4c49#1" TargetMode="External"/>
  <Relationship Id="linkId2078652623" Type="http://schemas.openxmlformats.org/officeDocument/2006/relationships/hyperlink" Target="https://www.mendeley.com/viewer/?fileId=66c58fbc-07e9-afc1-1339-e891262210bf&amp;documentId=864f9dfd-e988-36c7-b020-eeea0163d91a#2" TargetMode="External"/>
  <Relationship Id="linkId2078543493" Type="http://schemas.openxmlformats.org/officeDocument/2006/relationships/hyperlink" Target="https://www.mendeley.com/reference-manager/reader/8b69e11a-bf2f-3c1d-a317-4a225e6f6875/7b1ed3d4-4837-797f-060b-c18604ea92f6#7" TargetMode="External"/>
  <Relationship Id="linkId2078637524" Type="http://schemas.openxmlformats.org/officeDocument/2006/relationships/hyperlink" Target="https://www.mendeley.com/viewer/?fileId=7b1ed3d4-4837-797f-060b-c18604ea92f6&amp;documentId=8b69e11a-bf2f-3c1d-a317-4a225e6f6875#2" TargetMode="External"/>
</Relationships>

</file>

<file path=ppt/slides/_rels/slide40.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40.xml"/>
  <Relationship Id="linkId2078650529" Type="http://schemas.openxmlformats.org/officeDocument/2006/relationships/hyperlink" Target="https://www.mendeley.com/viewer/?fileId=66c58fbc-07e9-afc1-1339-e891262210bf&amp;documentId=864f9dfd-e988-36c7-b020-eeea0163d91a#1" TargetMode="External"/>
</Relationships>

</file>

<file path=ppt/slides/_rels/slide41.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41.xml"/>
  <Relationship Id="linkId2078651736" Type="http://schemas.openxmlformats.org/officeDocument/2006/relationships/hyperlink" Target="https://www.mendeley.com/viewer/?fileId=44a7c65d-7e07-f551-20ed-00327e069c47&amp;documentId=71e81ea0-e531-390c-9e64-b6b08dfec86d#22" TargetMode="External"/>
</Relationships>

</file>

<file path=ppt/slides/_rels/slide4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42.xml"/>
  <Relationship Id="linkId2078652225" Type="http://schemas.openxmlformats.org/officeDocument/2006/relationships/hyperlink" Target="https://www.mendeley.com/viewer/?fileId=66c58fbc-07e9-afc1-1339-e891262210bf&amp;documentId=864f9dfd-e988-36c7-b020-eeea0163d91a#1" TargetMode="External"/>
</Relationships>

</file>

<file path=ppt/slides/_rels/slide4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43.xml"/>
  <Relationship Id="linkId2078652619" Type="http://schemas.openxmlformats.org/officeDocument/2006/relationships/hyperlink" Target="https://www.mendeley.com/viewer/?fileId=1e1e2ebd-8d8d-39c5-2059-66476ce66763&amp;documentId=fe1838a1-3e5c-34af-a141-d9398e1a4c49#1" TargetMode="External"/>
</Relationships>

</file>

<file path=ppt/slides/_rels/slide4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44.xml"/>
  <Relationship Id="linkId2078652623" Type="http://schemas.openxmlformats.org/officeDocument/2006/relationships/hyperlink" Target="https://www.mendeley.com/viewer/?fileId=66c58fbc-07e9-afc1-1339-e891262210bf&amp;documentId=864f9dfd-e988-36c7-b020-eeea0163d91a#2" TargetMode="External"/>
</Relationships>

</file>

<file path=ppt/slides/_rels/slide4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45.xml"/>
  <Relationship Id="linkId2078543493" Type="http://schemas.openxmlformats.org/officeDocument/2006/relationships/hyperlink" Target="https://www.mendeley.com/reference-manager/reader/8b69e11a-bf2f-3c1d-a317-4a225e6f6875/7b1ed3d4-4837-797f-060b-c18604ea92f6#7" TargetMode="External"/>
  <Relationship Id="linkId2078637524" Type="http://schemas.openxmlformats.org/officeDocument/2006/relationships/hyperlink" Target="https://www.mendeley.com/viewer/?fileId=7b1ed3d4-4837-797f-060b-c18604ea92f6&amp;documentId=8b69e11a-bf2f-3c1d-a317-4a225e6f6875#2" TargetMode="External"/>
  <Relationship Id="linkId2078642897" Type="http://schemas.openxmlformats.org/officeDocument/2006/relationships/hyperlink" Target="https://www.mendeley.com/viewer/?fileId=0459db40-e4bc-43ab-4961-dc0e2e1a967a&amp;documentId=25103046-715c-3567-b825-c9810936e164#12" TargetMode="External"/>
  <Relationship Id="linkId2078656161" Type="http://schemas.openxmlformats.org/officeDocument/2006/relationships/hyperlink" Target="https://www.mendeley.com/viewer/?fileId=7d26bd6d-b586-c4c1-7504-fb3aa020a663&amp;documentId=f193edb9-2997-3d05-ba0a-c87d397dfbb4#1" TargetMode="External"/>
  <Relationship Id="linkId2078657529" Type="http://schemas.openxmlformats.org/officeDocument/2006/relationships/hyperlink" Target="https://www.mendeley.com/viewer/?fileId=7d26bd6d-b586-c4c1-7504-fb3aa020a663&amp;documentId=f193edb9-2997-3d05-ba0a-c87d397dfbb4#4" TargetMode="External"/>
  <Relationship Id="linkId2078658481" Type="http://schemas.openxmlformats.org/officeDocument/2006/relationships/hyperlink" Target="https://www.mendeley.com/viewer/?fileId=7c566de2-7fea-cbf5-2705-9b57bf466e6b&amp;documentId=833daa98-5907-3e51-85b9-e203339e644c#1" TargetMode="External"/>
</Relationships>

</file>

<file path=ppt/slides/_rels/slide4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46.xml"/>
  <Relationship Id="linkId2078656667" Type="http://schemas.openxmlformats.org/officeDocument/2006/relationships/hyperlink" Target="https://www.mendeley.com/viewer/?fileId=7d26bd6d-b586-c4c1-7504-fb3aa020a663&amp;documentId=f193edb9-2997-3d05-ba0a-c87d397dfbb4#7" TargetMode="External"/>
  <Relationship Id="linkId2078633350" Type="http://schemas.openxmlformats.org/officeDocument/2006/relationships/hyperlink" Target="https://www.mendeley.com/viewer/?fileId=67b9f68e-57b8-ff45-0cb7-f696574a99fe&amp;documentId=be0e9ab9-770b-3585-a4c1-31afafe21302#2" TargetMode="External"/>
  <Relationship Id="linkId2078633353" Type="http://schemas.openxmlformats.org/officeDocument/2006/relationships/hyperlink" Target="https://www.mendeley.com/viewer/?fileId=2864c8a9-9328-fff9-1a44-6358a1da91ca&amp;documentId=e62f6a94-28de-32a1-81f6-e97d3115c150#8" TargetMode="External"/>
  <Relationship Id="linkId2078633355" Type="http://schemas.openxmlformats.org/officeDocument/2006/relationships/hyperlink" Target="https://www.mendeley.com/viewer/?fileId=0459db40-e4bc-43ab-4961-dc0e2e1a967a&amp;documentId=25103046-715c-3567-b825-c9810936e164#12" TargetMode="External"/>
  <Relationship Id="linkId2078640532" Type="http://schemas.openxmlformats.org/officeDocument/2006/relationships/hyperlink" Target="https://www.mendeley.com/viewer/?fileId=67b9f68e-57b8-ff45-0cb7-f696574a99fe&amp;documentId=be0e9ab9-770b-3585-a4c1-31afafe21302#1" TargetMode="External"/>
</Relationships>

</file>

<file path=ppt/slides/_rels/slide4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47.xml"/>
  <Relationship Id="linkId2078642162" Type="http://schemas.openxmlformats.org/officeDocument/2006/relationships/hyperlink" Target="https://www.mendeley.com/viewer/?fileId=67b9f68e-57b8-ff45-0cb7-f696574a99fe&amp;documentId=be0e9ab9-770b-3585-a4c1-31afafe21302#2" TargetMode="External"/>
  <Relationship Id="linkId2078350984" Type="http://schemas.openxmlformats.org/officeDocument/2006/relationships/hyperlink" Target="https://www.mendeley.com/viewer/?fileId=2864c8a9-9328-fff9-0c9c-70dafc4572c7&amp;documentId=6fe56908-f252-37a8-8c7e-cd8ef716eab6#2" TargetMode="External"/>
</Relationships>

</file>

<file path=ppt/slides/_rels/slide48.xml.rels><?xml version="1.0" encoding="UTF-8" standalone="yes"?>
<Relationships xmlns="http://schemas.openxmlformats.org/package/2006/relationships">
  <Relationship Id="rId1" Type="http://schemas.openxmlformats.org/officeDocument/2006/relationships/slideLayout" Target="../slideLayouts/slideLayout2.xml"/>
  <Relationship Id="linkId2078543493" Type="http://schemas.openxmlformats.org/officeDocument/2006/relationships/hyperlink" Target="https://www.mendeley.com/reference-manager/reader/8b69e11a-bf2f-3c1d-a317-4a225e6f6875/7b1ed3d4-4837-797f-060b-c18604ea92f6#7" TargetMode="External"/>
  <Relationship Id="linkId2078637524" Type="http://schemas.openxmlformats.org/officeDocument/2006/relationships/hyperlink" Target="https://www.mendeley.com/viewer/?fileId=7b1ed3d4-4837-797f-060b-c18604ea92f6&amp;documentId=8b69e11a-bf2f-3c1d-a317-4a225e6f6875#2" TargetMode="External"/>
  <Relationship Id="linkId2078642897" Type="http://schemas.openxmlformats.org/officeDocument/2006/relationships/hyperlink" Target="https://www.mendeley.com/viewer/?fileId=0459db40-e4bc-43ab-4961-dc0e2e1a967a&amp;documentId=25103046-715c-3567-b825-c9810936e164#12" TargetMode="External"/>
  <Relationship Id="linkId2078656161" Type="http://schemas.openxmlformats.org/officeDocument/2006/relationships/hyperlink" Target="https://www.mendeley.com/viewer/?fileId=7d26bd6d-b586-c4c1-7504-fb3aa020a663&amp;documentId=f193edb9-2997-3d05-ba0a-c87d397dfbb4#1" TargetMode="External"/>
  <Relationship Id="linkId2078657529" Type="http://schemas.openxmlformats.org/officeDocument/2006/relationships/hyperlink" Target="https://www.mendeley.com/viewer/?fileId=7d26bd6d-b586-c4c1-7504-fb3aa020a663&amp;documentId=f193edb9-2997-3d05-ba0a-c87d397dfbb4#4" TargetMode="External"/>
  <Relationship Id="linkId2078658481" Type="http://schemas.openxmlformats.org/officeDocument/2006/relationships/hyperlink" Target="https://www.mendeley.com/viewer/?fileId=7c566de2-7fea-cbf5-2705-9b57bf466e6b&amp;documentId=833daa98-5907-3e51-85b9-e203339e644c#1" TargetMode="External"/>
</Relationships>

</file>

<file path=ppt/slides/_rels/slide4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49.xml"/>
  <Relationship Id="linkId2078543493" Type="http://schemas.openxmlformats.org/officeDocument/2006/relationships/hyperlink" Target="https://www.mendeley.com/reference-manager/reader/8b69e11a-bf2f-3c1d-a317-4a225e6f6875/7b1ed3d4-4837-797f-060b-c18604ea92f6#7" TargetMode="External"/>
  <Relationship Id="linkId2078637524" Type="http://schemas.openxmlformats.org/officeDocument/2006/relationships/hyperlink" Target="https://www.mendeley.com/viewer/?fileId=7b1ed3d4-4837-797f-060b-c18604ea92f6&amp;documentId=8b69e11a-bf2f-3c1d-a317-4a225e6f6875#2" TargetMode="External"/>
  <Relationship Id="linkId2078642897" Type="http://schemas.openxmlformats.org/officeDocument/2006/relationships/hyperlink" Target="https://www.mendeley.com/viewer/?fileId=0459db40-e4bc-43ab-4961-dc0e2e1a967a&amp;documentId=25103046-715c-3567-b825-c9810936e164#12" TargetMode="External"/>
  <Relationship Id="linkId2078656161" Type="http://schemas.openxmlformats.org/officeDocument/2006/relationships/hyperlink" Target="https://www.mendeley.com/viewer/?fileId=7d26bd6d-b586-c4c1-7504-fb3aa020a663&amp;documentId=f193edb9-2997-3d05-ba0a-c87d397dfbb4#1" TargetMode="External"/>
  <Relationship Id="linkId2078657529" Type="http://schemas.openxmlformats.org/officeDocument/2006/relationships/hyperlink" Target="https://www.mendeley.com/viewer/?fileId=7d26bd6d-b586-c4c1-7504-fb3aa020a663&amp;documentId=f193edb9-2997-3d05-ba0a-c87d397dfbb4#4" TargetMode="External"/>
  <Relationship Id="linkId2078658481" Type="http://schemas.openxmlformats.org/officeDocument/2006/relationships/hyperlink" Target="https://www.mendeley.com/viewer/?fileId=7c566de2-7fea-cbf5-2705-9b57bf466e6b&amp;documentId=833daa98-5907-3e51-85b9-e203339e644c#1" TargetMode="Externa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5.xml"/>
  <Relationship Id="linkId2078642897" Type="http://schemas.openxmlformats.org/officeDocument/2006/relationships/hyperlink" Target="https://www.mendeley.com/viewer/?fileId=0459db40-e4bc-43ab-4961-dc0e2e1a967a&amp;documentId=25103046-715c-3567-b825-c9810936e164#12" TargetMode="External"/>
  <Relationship Id="linkId2078656161" Type="http://schemas.openxmlformats.org/officeDocument/2006/relationships/hyperlink" Target="https://www.mendeley.com/viewer/?fileId=7d26bd6d-b586-c4c1-7504-fb3aa020a663&amp;documentId=f193edb9-2997-3d05-ba0a-c87d397dfbb4#1" TargetMode="External"/>
  <Relationship Id="linkId2078657529" Type="http://schemas.openxmlformats.org/officeDocument/2006/relationships/hyperlink" Target="https://www.mendeley.com/viewer/?fileId=7d26bd6d-b586-c4c1-7504-fb3aa020a663&amp;documentId=f193edb9-2997-3d05-ba0a-c87d397dfbb4#4" TargetMode="External"/>
  <Relationship Id="linkId2078658481" Type="http://schemas.openxmlformats.org/officeDocument/2006/relationships/hyperlink" Target="https://www.mendeley.com/viewer/?fileId=7c566de2-7fea-cbf5-2705-9b57bf466e6b&amp;documentId=833daa98-5907-3e51-85b9-e203339e644c#1" TargetMode="External"/>
  <Relationship Id="linkId2078656667" Type="http://schemas.openxmlformats.org/officeDocument/2006/relationships/hyperlink" Target="https://www.mendeley.com/viewer/?fileId=7d26bd6d-b586-c4c1-7504-fb3aa020a663&amp;documentId=f193edb9-2997-3d05-ba0a-c87d397dfbb4#7" TargetMode="External"/>
</Relationships>

</file>

<file path=ppt/slides/_rels/slide50.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50.xml"/>
  <Relationship Id="linkId2078543493" Type="http://schemas.openxmlformats.org/officeDocument/2006/relationships/hyperlink" Target="https://www.mendeley.com/reference-manager/reader/8b69e11a-bf2f-3c1d-a317-4a225e6f6875/7b1ed3d4-4837-797f-060b-c18604ea92f6#7" TargetMode="External"/>
  <Relationship Id="linkId2078637524" Type="http://schemas.openxmlformats.org/officeDocument/2006/relationships/hyperlink" Target="https://www.mendeley.com/viewer/?fileId=7b1ed3d4-4837-797f-060b-c18604ea92f6&amp;documentId=8b69e11a-bf2f-3c1d-a317-4a225e6f6875#2" TargetMode="External"/>
</Relationships>

</file>

<file path=ppt/slides/_rels/slide51.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51.xml"/>
  <Relationship Id="linkId2078637524" Type="http://schemas.openxmlformats.org/officeDocument/2006/relationships/hyperlink" Target="https://www.mendeley.com/viewer/?fileId=7b1ed3d4-4837-797f-060b-c18604ea92f6&amp;documentId=8b69e11a-bf2f-3c1d-a317-4a225e6f6875#2" TargetMode="External"/>
</Relationships>

</file>

<file path=ppt/slides/_rels/slide5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52.xml"/>
  <Relationship Id="linkId2078642897" Type="http://schemas.openxmlformats.org/officeDocument/2006/relationships/hyperlink" Target="https://www.mendeley.com/viewer/?fileId=0459db40-e4bc-43ab-4961-dc0e2e1a967a&amp;documentId=25103046-715c-3567-b825-c9810936e164#12" TargetMode="External"/>
</Relationships>

</file>

<file path=ppt/slides/_rels/slide5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53.xml"/>
  <Relationship Id="linkId2078656161" Type="http://schemas.openxmlformats.org/officeDocument/2006/relationships/hyperlink" Target="https://www.mendeley.com/viewer/?fileId=7d26bd6d-b586-c4c1-7504-fb3aa020a663&amp;documentId=f193edb9-2997-3d05-ba0a-c87d397dfbb4#1" TargetMode="External"/>
</Relationships>

</file>

<file path=ppt/slides/_rels/slide5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54.xml"/>
  <Relationship Id="linkId2078657529" Type="http://schemas.openxmlformats.org/officeDocument/2006/relationships/hyperlink" Target="https://www.mendeley.com/viewer/?fileId=7d26bd6d-b586-c4c1-7504-fb3aa020a663&amp;documentId=f193edb9-2997-3d05-ba0a-c87d397dfbb4#4" TargetMode="External"/>
</Relationships>

</file>

<file path=ppt/slides/_rels/slide5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55.xml"/>
  <Relationship Id="linkId2078658481" Type="http://schemas.openxmlformats.org/officeDocument/2006/relationships/hyperlink" Target="https://www.mendeley.com/viewer/?fileId=7c566de2-7fea-cbf5-2705-9b57bf466e6b&amp;documentId=833daa98-5907-3e51-85b9-e203339e644c#1" TargetMode="External"/>
</Relationships>

</file>

<file path=ppt/slides/_rels/slide56.xml.rels><?xml version="1.0" encoding="UTF-8" standalone="yes"?>
<Relationships xmlns="http://schemas.openxmlformats.org/package/2006/relationships">
  <Relationship Id="rId1" Type="http://schemas.openxmlformats.org/officeDocument/2006/relationships/slideLayout" Target="../slideLayouts/slideLayout2.xml"/>
  <Relationship Id="linkId2078656667" Type="http://schemas.openxmlformats.org/officeDocument/2006/relationships/hyperlink" Target="https://www.mendeley.com/viewer/?fileId=7d26bd6d-b586-c4c1-7504-fb3aa020a663&amp;documentId=f193edb9-2997-3d05-ba0a-c87d397dfbb4#7" TargetMode="External"/>
</Relationships>

</file>

<file path=ppt/slides/_rels/slide5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57.xml"/>
  <Relationship Id="linkId2078656667" Type="http://schemas.openxmlformats.org/officeDocument/2006/relationships/hyperlink" Target="https://www.mendeley.com/viewer/?fileId=7d26bd6d-b586-c4c1-7504-fb3aa020a663&amp;documentId=f193edb9-2997-3d05-ba0a-c87d397dfbb4#7" TargetMode="External"/>
</Relationships>

</file>

<file path=ppt/slides/_rels/slide58.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58.xml"/>
  <Relationship Id="linkId2078656667" Type="http://schemas.openxmlformats.org/officeDocument/2006/relationships/hyperlink" Target="https://www.mendeley.com/viewer/?fileId=7d26bd6d-b586-c4c1-7504-fb3aa020a663&amp;documentId=f193edb9-2997-3d05-ba0a-c87d397dfbb4#7" TargetMode="External"/>
</Relationships>

</file>

<file path=ppt/slides/_rels/slide59.xml.rels><?xml version="1.0" encoding="UTF-8" standalone="yes"?>
<Relationships xmlns="http://schemas.openxmlformats.org/package/2006/relationships">
  <Relationship Id="rId1" Type="http://schemas.openxmlformats.org/officeDocument/2006/relationships/slideLayout" Target="../slideLayouts/slideLayout2.xml"/>
  <Relationship Id="linkId2078633350" Type="http://schemas.openxmlformats.org/officeDocument/2006/relationships/hyperlink" Target="https://www.mendeley.com/viewer/?fileId=67b9f68e-57b8-ff45-0cb7-f696574a99fe&amp;documentId=be0e9ab9-770b-3585-a4c1-31afafe21302#2" TargetMode="External"/>
  <Relationship Id="linkId2078633353" Type="http://schemas.openxmlformats.org/officeDocument/2006/relationships/hyperlink" Target="https://www.mendeley.com/viewer/?fileId=2864c8a9-9328-fff9-1a44-6358a1da91ca&amp;documentId=e62f6a94-28de-32a1-81f6-e97d3115c150#8" TargetMode="External"/>
  <Relationship Id="linkId2078633355" Type="http://schemas.openxmlformats.org/officeDocument/2006/relationships/hyperlink" Target="https://www.mendeley.com/viewer/?fileId=0459db40-e4bc-43ab-4961-dc0e2e1a967a&amp;documentId=25103046-715c-3567-b825-c9810936e164#12" TargetMode="External"/>
  <Relationship Id="linkId2078640532" Type="http://schemas.openxmlformats.org/officeDocument/2006/relationships/hyperlink" Target="https://www.mendeley.com/viewer/?fileId=67b9f68e-57b8-ff45-0cb7-f696574a99fe&amp;documentId=be0e9ab9-770b-3585-a4c1-31afafe21302#1" TargetMode="External"/>
  <Relationship Id="linkId2078642162" Type="http://schemas.openxmlformats.org/officeDocument/2006/relationships/hyperlink" Target="https://www.mendeley.com/viewer/?fileId=67b9f68e-57b8-ff45-0cb7-f696574a99fe&amp;documentId=be0e9ab9-770b-3585-a4c1-31afafe21302#2" TargetMode="External"/>
  <Relationship Id="linkId2078350984" Type="http://schemas.openxmlformats.org/officeDocument/2006/relationships/hyperlink" Target="https://www.mendeley.com/viewer/?fileId=2864c8a9-9328-fff9-0c9c-70dafc4572c7&amp;documentId=6fe56908-f252-37a8-8c7e-cd8ef716eab6#2" TargetMode="Externa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6.xml"/>
  <Relationship Id="linkId2078633350" Type="http://schemas.openxmlformats.org/officeDocument/2006/relationships/hyperlink" Target="https://www.mendeley.com/viewer/?fileId=67b9f68e-57b8-ff45-0cb7-f696574a99fe&amp;documentId=be0e9ab9-770b-3585-a4c1-31afafe21302#2" TargetMode="External"/>
  <Relationship Id="linkId2078633353" Type="http://schemas.openxmlformats.org/officeDocument/2006/relationships/hyperlink" Target="https://www.mendeley.com/viewer/?fileId=2864c8a9-9328-fff9-1a44-6358a1da91ca&amp;documentId=e62f6a94-28de-32a1-81f6-e97d3115c150#8" TargetMode="External"/>
  <Relationship Id="linkId2078633355" Type="http://schemas.openxmlformats.org/officeDocument/2006/relationships/hyperlink" Target="https://www.mendeley.com/viewer/?fileId=0459db40-e4bc-43ab-4961-dc0e2e1a967a&amp;documentId=25103046-715c-3567-b825-c9810936e164#12" TargetMode="External"/>
  <Relationship Id="linkId2078640532" Type="http://schemas.openxmlformats.org/officeDocument/2006/relationships/hyperlink" Target="https://www.mendeley.com/viewer/?fileId=67b9f68e-57b8-ff45-0cb7-f696574a99fe&amp;documentId=be0e9ab9-770b-3585-a4c1-31afafe21302#1" TargetMode="External"/>
  <Relationship Id="linkId2078642162" Type="http://schemas.openxmlformats.org/officeDocument/2006/relationships/hyperlink" Target="https://www.mendeley.com/viewer/?fileId=67b9f68e-57b8-ff45-0cb7-f696574a99fe&amp;documentId=be0e9ab9-770b-3585-a4c1-31afafe21302#2" TargetMode="External"/>
  <Relationship Id="linkId2078350984" Type="http://schemas.openxmlformats.org/officeDocument/2006/relationships/hyperlink" Target="https://www.mendeley.com/viewer/?fileId=2864c8a9-9328-fff9-0c9c-70dafc4572c7&amp;documentId=6fe56908-f252-37a8-8c7e-cd8ef716eab6#2" TargetMode="External"/>
</Relationships>

</file>

<file path=ppt/slides/_rels/slide60.xml.rels><?xml version="1.0" encoding="UTF-8" standalone="yes"?>
<Relationships xmlns="http://schemas.openxmlformats.org/package/2006/relationships">
  <Relationship Id="rId1" Type="http://schemas.openxmlformats.org/officeDocument/2006/relationships/slideLayout" Target="../slideLayouts/slideLayout2.xml"/>
  <Relationship Id="linkId2078633350" Type="http://schemas.openxmlformats.org/officeDocument/2006/relationships/hyperlink" Target="https://www.mendeley.com/viewer/?fileId=67b9f68e-57b8-ff45-0cb7-f696574a99fe&amp;documentId=be0e9ab9-770b-3585-a4c1-31afafe21302#2" TargetMode="External"/>
  <Relationship Id="linkId2078633353" Type="http://schemas.openxmlformats.org/officeDocument/2006/relationships/hyperlink" Target="https://www.mendeley.com/viewer/?fileId=2864c8a9-9328-fff9-1a44-6358a1da91ca&amp;documentId=e62f6a94-28de-32a1-81f6-e97d3115c150#8" TargetMode="External"/>
  <Relationship Id="linkId2078633355" Type="http://schemas.openxmlformats.org/officeDocument/2006/relationships/hyperlink" Target="https://www.mendeley.com/viewer/?fileId=0459db40-e4bc-43ab-4961-dc0e2e1a967a&amp;documentId=25103046-715c-3567-b825-c9810936e164#12" TargetMode="External"/>
  <Relationship Id="linkId2078640532" Type="http://schemas.openxmlformats.org/officeDocument/2006/relationships/hyperlink" Target="https://www.mendeley.com/viewer/?fileId=67b9f68e-57b8-ff45-0cb7-f696574a99fe&amp;documentId=be0e9ab9-770b-3585-a4c1-31afafe21302#1" TargetMode="External"/>
  <Relationship Id="linkId2078642162" Type="http://schemas.openxmlformats.org/officeDocument/2006/relationships/hyperlink" Target="https://www.mendeley.com/viewer/?fileId=67b9f68e-57b8-ff45-0cb7-f696574a99fe&amp;documentId=be0e9ab9-770b-3585-a4c1-31afafe21302#2" TargetMode="External"/>
  <Relationship Id="linkId2078350984" Type="http://schemas.openxmlformats.org/officeDocument/2006/relationships/hyperlink" Target="https://www.mendeley.com/viewer/?fileId=2864c8a9-9328-fff9-0c9c-70dafc4572c7&amp;documentId=6fe56908-f252-37a8-8c7e-cd8ef716eab6#2" TargetMode="External"/>
</Relationships>

</file>

<file path=ppt/slides/_rels/slide61.xml.rels><?xml version="1.0" encoding="UTF-8" standalone="yes"?>
<Relationships xmlns="http://schemas.openxmlformats.org/package/2006/relationships">
  <Relationship Id="rId1" Type="http://schemas.openxmlformats.org/officeDocument/2006/relationships/slideLayout" Target="../slideLayouts/slideLayout2.xml"/>
  <Relationship Id="linkId2078633350" Type="http://schemas.openxmlformats.org/officeDocument/2006/relationships/hyperlink" Target="https://www.mendeley.com/viewer/?fileId=67b9f68e-57b8-ff45-0cb7-f696574a99fe&amp;documentId=be0e9ab9-770b-3585-a4c1-31afafe21302#2" TargetMode="External"/>
  <Relationship Id="linkId2078633353" Type="http://schemas.openxmlformats.org/officeDocument/2006/relationships/hyperlink" Target="https://www.mendeley.com/viewer/?fileId=2864c8a9-9328-fff9-1a44-6358a1da91ca&amp;documentId=e62f6a94-28de-32a1-81f6-e97d3115c150#8" TargetMode="External"/>
  <Relationship Id="linkId2078633355" Type="http://schemas.openxmlformats.org/officeDocument/2006/relationships/hyperlink" Target="https://www.mendeley.com/viewer/?fileId=0459db40-e4bc-43ab-4961-dc0e2e1a967a&amp;documentId=25103046-715c-3567-b825-c9810936e164#12" TargetMode="External"/>
</Relationships>

</file>

<file path=ppt/slides/_rels/slide6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62.xml"/>
  <Relationship Id="linkId2078633350" Type="http://schemas.openxmlformats.org/officeDocument/2006/relationships/hyperlink" Target="https://www.mendeley.com/viewer/?fileId=67b9f68e-57b8-ff45-0cb7-f696574a99fe&amp;documentId=be0e9ab9-770b-3585-a4c1-31afafe21302#2" TargetMode="External"/>
  <Relationship Id="linkId2078633353" Type="http://schemas.openxmlformats.org/officeDocument/2006/relationships/hyperlink" Target="https://www.mendeley.com/viewer/?fileId=2864c8a9-9328-fff9-1a44-6358a1da91ca&amp;documentId=e62f6a94-28de-32a1-81f6-e97d3115c150#8" TargetMode="External"/>
  <Relationship Id="linkId2078633355" Type="http://schemas.openxmlformats.org/officeDocument/2006/relationships/hyperlink" Target="https://www.mendeley.com/viewer/?fileId=0459db40-e4bc-43ab-4961-dc0e2e1a967a&amp;documentId=25103046-715c-3567-b825-c9810936e164#12" TargetMode="External"/>
</Relationships>

</file>

<file path=ppt/slides/_rels/slide63.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63.xml"/>
  <Relationship Id="linkId2078633350" Type="http://schemas.openxmlformats.org/officeDocument/2006/relationships/hyperlink" Target="https://www.mendeley.com/viewer/?fileId=67b9f68e-57b8-ff45-0cb7-f696574a99fe&amp;documentId=be0e9ab9-770b-3585-a4c1-31afafe21302#2" TargetMode="External"/>
</Relationships>

</file>

<file path=ppt/slides/_rels/slide6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64.xml"/>
  <Relationship Id="linkId2078633353" Type="http://schemas.openxmlformats.org/officeDocument/2006/relationships/hyperlink" Target="https://www.mendeley.com/viewer/?fileId=2864c8a9-9328-fff9-1a44-6358a1da91ca&amp;documentId=e62f6a94-28de-32a1-81f6-e97d3115c150#8" TargetMode="External"/>
  <Relationship Id="linkId2078633355" Type="http://schemas.openxmlformats.org/officeDocument/2006/relationships/hyperlink" Target="https://www.mendeley.com/viewer/?fileId=0459db40-e4bc-43ab-4961-dc0e2e1a967a&amp;documentId=25103046-715c-3567-b825-c9810936e164#12" TargetMode="External"/>
</Relationships>

</file>

<file path=ppt/slides/_rels/slide6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65.xml"/>
  <Relationship Id="linkId2078633355" Type="http://schemas.openxmlformats.org/officeDocument/2006/relationships/hyperlink" Target="https://www.mendeley.com/viewer/?fileId=0459db40-e4bc-43ab-4961-dc0e2e1a967a&amp;documentId=25103046-715c-3567-b825-c9810936e164#12" TargetMode="External"/>
</Relationships>

</file>

<file path=ppt/slides/_rels/slide66.xml.rels><?xml version="1.0" encoding="UTF-8" standalone="yes"?>
<Relationships xmlns="http://schemas.openxmlformats.org/package/2006/relationships">
  <Relationship Id="rId1" Type="http://schemas.openxmlformats.org/officeDocument/2006/relationships/slideLayout" Target="../slideLayouts/slideLayout2.xml"/>
  <Relationship Id="linkId2078640532" Type="http://schemas.openxmlformats.org/officeDocument/2006/relationships/hyperlink" Target="https://www.mendeley.com/viewer/?fileId=67b9f68e-57b8-ff45-0cb7-f696574a99fe&amp;documentId=be0e9ab9-770b-3585-a4c1-31afafe21302#1" TargetMode="External"/>
  <Relationship Id="linkId2078642162" Type="http://schemas.openxmlformats.org/officeDocument/2006/relationships/hyperlink" Target="https://www.mendeley.com/viewer/?fileId=67b9f68e-57b8-ff45-0cb7-f696574a99fe&amp;documentId=be0e9ab9-770b-3585-a4c1-31afafe21302#2" TargetMode="External"/>
  <Relationship Id="linkId2078350984" Type="http://schemas.openxmlformats.org/officeDocument/2006/relationships/hyperlink" Target="https://www.mendeley.com/viewer/?fileId=2864c8a9-9328-fff9-0c9c-70dafc4572c7&amp;documentId=6fe56908-f252-37a8-8c7e-cd8ef716eab6#2" TargetMode="External"/>
</Relationships>

</file>

<file path=ppt/slides/_rels/slide6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67.xml"/>
  <Relationship Id="linkId2078640532" Type="http://schemas.openxmlformats.org/officeDocument/2006/relationships/hyperlink" Target="https://www.mendeley.com/viewer/?fileId=67b9f68e-57b8-ff45-0cb7-f696574a99fe&amp;documentId=be0e9ab9-770b-3585-a4c1-31afafe21302#1" TargetMode="External"/>
  <Relationship Id="linkId2078642162" Type="http://schemas.openxmlformats.org/officeDocument/2006/relationships/hyperlink" Target="https://www.mendeley.com/viewer/?fileId=67b9f68e-57b8-ff45-0cb7-f696574a99fe&amp;documentId=be0e9ab9-770b-3585-a4c1-31afafe21302#2" TargetMode="External"/>
  <Relationship Id="linkId2078350984" Type="http://schemas.openxmlformats.org/officeDocument/2006/relationships/hyperlink" Target="https://www.mendeley.com/viewer/?fileId=2864c8a9-9328-fff9-0c9c-70dafc4572c7&amp;documentId=6fe56908-f252-37a8-8c7e-cd8ef716eab6#2" TargetMode="External"/>
</Relationships>

</file>

<file path=ppt/slides/_rels/slide68.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68.xml"/>
  <Relationship Id="linkId2078640532" Type="http://schemas.openxmlformats.org/officeDocument/2006/relationships/hyperlink" Target="https://www.mendeley.com/viewer/?fileId=67b9f68e-57b8-ff45-0cb7-f696574a99fe&amp;documentId=be0e9ab9-770b-3585-a4c1-31afafe21302#1" TargetMode="External"/>
</Relationships>

</file>

<file path=ppt/slides/_rels/slide6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69.xml"/>
  <Relationship Id="linkId2078642162" Type="http://schemas.openxmlformats.org/officeDocument/2006/relationships/hyperlink" Target="https://www.mendeley.com/viewer/?fileId=67b9f68e-57b8-ff45-0cb7-f696574a99fe&amp;documentId=be0e9ab9-770b-3585-a4c1-31afafe21302#2" TargetMode="Externa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7.xml"/>
</Relationships>

</file>

<file path=ppt/slides/_rels/slide70.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70.xml"/>
  <Relationship Id="linkId2078350984" Type="http://schemas.openxmlformats.org/officeDocument/2006/relationships/hyperlink" Target="https://www.mendeley.com/viewer/?fileId=2864c8a9-9328-fff9-0c9c-70dafc4572c7&amp;documentId=6fe56908-f252-37a8-8c7e-cd8ef716eab6#2" TargetMode="External"/>
</Relationships>

</file>

<file path=ppt/slides/_rels/slide71.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8.xml"/>
</Relationships>

</file>

<file path=ppt/slides/_rels/slide80.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81.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83.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88.xml"/>
</Relationships>

</file>

<file path=ppt/slides/_rels/slide8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89.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9.xml"/>
</Relationships>

</file>

<file path=ppt/slides/_rels/slide90.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90.xml"/>
</Relationships>

</file>

<file path=ppt/slides/_rels/slide91.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91.xml"/>
</Relationships>

</file>

<file path=ppt/slides/_rels/slide92.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92.xml"/>
</Relationships>

</file>

<file path=ppt/slides/_rels/slide93.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94.xml"/>
</Relationships>

</file>

<file path=ppt/slides/_rels/slide95.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95.xml"/>
</Relationships>

</file>

<file path=ppt/slides/_rels/slide96.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96.xml"/>
</Relationships>

</file>

<file path=ppt/slides/_rels/slide97.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97.xml"/>
</Relationships>

</file>

<file path=ppt/slides/_rels/slide98.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99.xml.rels><?xml version="1.0" encoding="UTF-8" standalone="yes"?>
<Relationships xmlns="http://schemas.openxmlformats.org/package/2006/relationships">
  <Relationship Id="rId1" Type="http://schemas.openxmlformats.org/officeDocument/2006/relationships/slideLayout" Target="../slideLayouts/slideLayout2.xml"/>
  <Relationship Id="rId3" Type="http://schemas.openxmlformats.org/officeDocument/2006/relationships/notesSlide" Target="../notesSlides/notesSlide9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dirty="0" lang="es-MX" smtClean="0" sz="4400"/>
              <a:t>Explicate Problem for 21Concept&amp;Go</a:t>
            </a:r>
            <a:endParaRPr dirty="0" lang="es-MX"/>
          </a:p>
        </p:txBody>
      </p:sp>
      <p:sp>
        <p:nvSpPr>
          <p:cNvPr id="3" name="Subtitle 2"/>
          <p:cNvSpPr>
            <a:spLocks noGrp="1"/>
          </p:cNvSpPr>
          <p:nvPr>
            <p:ph type="subTitle" idx="1"/>
          </p:nvPr>
        </p:nvSpPr>
        <p:spPr/>
        <p:txBody>
          <a:bodyPr/>
          <a:lstStyle/>
          <a:p>
            <a:r>
              <a:rPr dirty="0" lang="es-MX" smtClean="0" sz="2400"/>
              <a:t>Xabier Garmendia</a:t>
            </a:r>
            <a:endParaRPr lang="es-MX"/>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(9/17)</a:t>
            </a:r>
            <a:endParaRPr lang="es-MX"/>
          </a:p>
        </p:txBody>
      </p:sp>
      <p:sp>
        <p:nvSpPr>
          <p:cNvPr id="3" name="Content Placeholder 2"/>
          <p:cNvSpPr>
            <a:spLocks noGrp="1"/>
          </p:cNvSpPr>
          <p:nvPr>
            <p:ph idx="1"/>
          </p:nvPr>
        </p:nvSpPr>
        <p:spPr/>
        <p:txBody>
          <a:bodyPr>
            <a:noAutofit/>
          </a:bodyPr>
          <a:lstStyle/>
          <a:p>
            <a:pPr lvl="1"/>
            <a:r>
              <a:rPr lang="es-MX" dirty="0" smtClean="0" sz="1100"/>
              <a:t>"993) investigated the quality of  student understanding by looking both at the process of constructing maps and at the  maps that were produced."</a:t>
            </a:r>
            <a:r>
              <a:rPr lang="es-MX" dirty="0" smtClean="0" sz="1100"/>
              <a:t> - </a:t>
            </a:r>
            <a:r>
              <a:rPr lang="es-MX" dirty="0" smtClean="0" sz="1100">
                <a:hlinkClick r:id="linkId2078790449"/>
              </a:rPr>
              <a:t>https://www.mendeley.com/reference-manager/reader/618f2e37-47b1-35d7-8aad-415b3685affa/5dffbbb1-8243-2fdb-0554-4989989dfc56#4</a:t>
            </a:r>
            <a:endParaRPr lang="es-MX"/>
          </a:p>
          <a:p>
            <a:r>
              <a:rPr lang="es-MX" dirty="0" smtClean="0" sz="1200"/>
              <a:t>Describe Terminology</a:t>
            </a:r>
            <a:endParaRPr lang="es-MX"/>
          </a:p>
          <a:p>
            <a:r>
              <a:rPr lang="es-MX" dirty="0" smtClean="0" sz="1200"/>
              <a:t>Describe Stakeholders</a:t>
            </a:r>
            <a:endParaRPr lang="es-MX"/>
          </a:p>
          <a:p>
            <a:pPr lvl="1"/>
            <a:r>
              <a:rPr lang="es-MX" dirty="0" smtClean="0" sz="1100"/>
              <a:t>Add Client(s)</a:t>
            </a:r>
            <a:endParaRPr lang="es-MX"/>
          </a:p>
          <a:p>
            <a:pPr lvl="2"/>
            <a:r>
              <a:rPr lang="es-MX" dirty="0" smtClean="0" sz="1050"/>
              <a:t>student</a:t>
            </a:r>
            <a:endParaRPr lang="es-MX"/>
          </a:p>
          <a:p>
            <a:pPr lvl="3"/>
            <a:r>
              <a:rPr lang="es-MX" dirty="0" smtClean="0" sz="1000"/>
              <a:t>What are their goals?</a:t>
            </a:r>
            <a:endParaRPr lang="es-MX"/>
          </a:p>
          <a:p>
            <a:pPr lvl="4"/>
            <a:r>
              <a:rPr lang="es-MX" dirty="0" smtClean="0" sz="1000"/>
              <a:t>collect knowledge</a:t>
            </a:r>
            <a:endParaRPr lang="es-MX"/>
          </a:p>
          <a:p>
            <a:pPr lvl="5"/>
            <a:r>
              <a:rPr lang="es-MX" dirty="0" smtClean="0" sz="1000"/>
              <a:t>How to measure it?</a:t>
            </a:r>
            <a:endParaRPr lang="es-MX"/>
          </a:p>
          <a:p>
            <a:pPr lvl="6"/>
            <a:r>
              <a:rPr lang="es-MX" dirty="0" smtClean="0" sz="1000"/>
              <a:t>evaluating maps</a:t>
            </a:r>
            <a:endParaRPr lang="es-MX"/>
          </a:p>
          <a:p>
            <a:pPr lvl="1"/>
            <a:r>
              <a:rPr lang="es-MX" dirty="0" smtClean="0" sz="1100"/>
              <a:t>Add Decision Maker(s)</a:t>
            </a:r>
            <a:endParaRPr lang="es-MX"/>
          </a:p>
          <a:p>
            <a:pPr lvl="1"/>
            <a:r>
              <a:rPr lang="es-MX" dirty="0" smtClean="0" sz="1100"/>
              <a:t>Add Professional(s)</a:t>
            </a:r>
            <a:endParaRPr lang="es-MX"/>
          </a:p>
          <a:p>
            <a:pPr lvl="2"/>
            <a:r>
              <a:rPr lang="es-MX" dirty="0" smtClean="0" sz="1050"/>
              <a:t>teacher</a:t>
            </a:r>
            <a:endParaRPr lang="es-MX"/>
          </a:p>
          <a:p>
            <a:pPr lvl="3"/>
            <a:r>
              <a:rPr lang="es-MX" dirty="0" smtClean="0" sz="1000"/>
              <a:t>What are their goals?</a:t>
            </a:r>
            <a:endParaRPr lang="es-MX"/>
          </a:p>
          <a:p>
            <a:pPr lvl="4"/>
            <a:r>
              <a:rPr lang="es-MX" dirty="0" smtClean="0" sz="1000"/>
              <a:t>validate student understanding</a:t>
            </a:r>
            <a:endParaRPr lang="es-MX"/>
          </a:p>
          <a:p>
            <a:pPr lvl="5"/>
            <a:r>
              <a:rPr lang="es-MX" dirty="0" smtClean="0" sz="1000"/>
              <a:t>How to measure it?</a:t>
            </a:r>
            <a:endParaRPr lang="es-MX"/>
          </a:p>
          <a:p>
            <a:pPr lvl="4"/>
            <a:r>
              <a:rPr lang="es-MX" dirty="0" smtClean="0" sz="1000"/>
              <a:t>"in class room education measured several important aspects such as understanding, misconceptions and knowledge gaps, conceptual changes and problem solving skill"</a:t>
            </a:r>
            <a:r>
              <a:rPr lang="es-MX" dirty="0" smtClean="0" sz="1000"/>
              <a:t> - </a:t>
            </a:r>
            <a:r>
              <a:rPr lang="es-MX" dirty="0" smtClean="0" sz="1000">
                <a:hlinkClick r:id="linkId2078641326"/>
              </a:rPr>
              <a:t>https://www.mendeley.com/viewer/?fileId=67b9f68e-57b8-ff45-0cb7-f696574a99fe&amp;documentId=be0e9ab9-770b-3585-a4c1-31afafe21302#2</a:t>
            </a:r>
            <a:endParaRPr lang="es-MX"/>
          </a:p>
          <a:p>
            <a:pPr lvl="1"/>
            <a:r>
              <a:rPr lang="es-MX" dirty="0" smtClean="0" sz="1100"/>
              <a:t>Add Witness(es)</a:t>
            </a:r>
            <a:endParaRPr lang="es-MX"/>
          </a:p>
          <a:p>
            <a:r>
              <a:rPr lang="es-MX" dirty="0" smtClean="0" sz="1200"/>
              <a:t>Type of Contribution</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Comprehensibility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Learnability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Customisability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Suitability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Accessibility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Elegance</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Fun</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Traceability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Management</a:t>
            </a:r>
            <a:endParaRPr lang="es-MX"/>
          </a:p>
        </p:txBody>
      </p:sp>
      <p:sp>
        <p:nvSpPr>
          <p:cNvPr id="3" name="Content Placeholder 2"/>
          <p:cNvSpPr>
            <a:spLocks noGrp="1"/>
          </p:cNvSpPr>
          <p:nvPr>
            <p:ph idx="1"/>
          </p:nvPr>
        </p:nvSpPr>
        <p:spPr/>
        <p:txBody>
          <a:bodyPr>
            <a:noAutofit/>
          </a:bodyPr>
          <a:lstStyle/>
          <a:p>
            <a:r>
              <a:rPr lang="es-MX" dirty="0" smtClean="0" sz="3200"/>
              <a:t>Maintainability</a:t>
            </a:r>
            <a:endParaRPr lang="es-MX"/>
          </a:p>
          <a:p>
            <a:r>
              <a:rPr lang="es-MX" dirty="0" smtClean="0" sz="3200"/>
              <a:t>Flexibility</a:t>
            </a:r>
            <a:endParaRPr lang="es-MX"/>
          </a:p>
          <a:p>
            <a:r>
              <a:rPr lang="es-MX" dirty="0" smtClean="0" sz="3200"/>
              <a:t>Accountability</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Maintainability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(10/17)</a:t>
            </a:r>
            <a:endParaRPr lang="es-MX"/>
          </a:p>
        </p:txBody>
      </p:sp>
      <p:sp>
        <p:nvSpPr>
          <p:cNvPr id="3" name="Content Placeholder 2"/>
          <p:cNvSpPr>
            <a:spLocks noGrp="1"/>
          </p:cNvSpPr>
          <p:nvPr>
            <p:ph idx="1"/>
          </p:nvPr>
        </p:nvSpPr>
        <p:spPr/>
        <p:txBody>
          <a:bodyPr>
            <a:noAutofit/>
          </a:bodyPr>
          <a:lstStyle/>
          <a:p>
            <a:pPr lvl="1"/>
            <a:r>
              <a:rPr lang="es-MX" dirty="0" smtClean="0" sz="1100"/>
              <a:t>A new solution for a new problem</a:t>
            </a:r>
            <a:endParaRPr lang="es-MX"/>
          </a:p>
          <a:p>
            <a:pPr lvl="1"/>
            <a:r>
              <a:rPr lang="es-MX" dirty="0" smtClean="0" sz="1100"/>
              <a:t>A known solution for a new problem</a:t>
            </a:r>
            <a:endParaRPr lang="es-MX"/>
          </a:p>
          <a:p>
            <a:pPr lvl="1"/>
            <a:r>
              <a:rPr lang="es-MX" dirty="0" smtClean="0" sz="1100"/>
              <a:t>A new solution for a known problem</a:t>
            </a:r>
            <a:endParaRPr lang="es-MX"/>
          </a:p>
          <a:p>
            <a:pPr lvl="1"/>
            <a:r>
              <a:rPr lang="es-MX" dirty="0" smtClean="0" sz="1100"/>
              <a:t>A known solution for a known problem</a:t>
            </a:r>
            <a:endParaRPr lang="es-MX"/>
          </a:p>
          <a:p>
            <a:r>
              <a:rPr lang="es-MX" dirty="0" smtClean="0" sz="1200"/>
              <a:t>Describe Practice</a:t>
            </a:r>
            <a:endParaRPr lang="es-MX"/>
          </a:p>
          <a:p>
            <a:pPr lvl="1"/>
            <a:r>
              <a:rPr lang="es-MX" dirty="0" smtClean="0" sz="1100"/>
              <a:t>Concept mapping from learning from text in education</a:t>
            </a:r>
            <a:endParaRPr lang="es-MX"/>
          </a:p>
          <a:p>
            <a:pPr lvl="2"/>
            <a:r>
              <a:rPr lang="es-MX" dirty="0" smtClean="0" sz="1050"/>
              <a:t>...is a generalization of...</a:t>
            </a:r>
            <a:endParaRPr lang="es-MX"/>
          </a:p>
          <a:p>
            <a:pPr lvl="3"/>
            <a:r>
              <a:rPr lang="es-MX" dirty="0" smtClean="0" sz="1000"/>
              <a:t>Concept mapping...</a:t>
            </a:r>
            <a:endParaRPr lang="es-MX"/>
          </a:p>
          <a:p>
            <a:pPr lvl="4"/>
            <a:r>
              <a:rPr lang="es-MX" dirty="0" smtClean="0" sz="1000"/>
              <a:t>What is Concept mapping?</a:t>
            </a:r>
            <a:endParaRPr lang="es-MX"/>
          </a:p>
          <a:p>
            <a:pPr lvl="5"/>
            <a:r>
              <a:rPr lang="es-MX" dirty="0" smtClean="0" sz="1000"/>
              <a:t>Concept maps are diagrams that reflect how we personally organize and understand the relevant knowledge about a given topic or focus question. Since they were developed in the course of Novak’s research program, a large body of literature has arised pertaining to the use of Concept Mapping for educational purposes in educational settings fostering concept maps as a recognized tool for teaching and learning.</a:t>
            </a:r>
            <a:endParaRPr lang="es-MX"/>
          </a:p>
          <a:p>
            <a:pPr lvl="5"/>
            <a:r>
              <a:rPr lang="es-MX" dirty="0" smtClean="0" sz="1000"/>
              <a:t>"Concept maps are effective tools that assist learners in organising and representing knowledge."</a:t>
            </a:r>
            <a:r>
              <a:rPr lang="es-MX" dirty="0" smtClean="0" sz="1000"/>
              <a:t> - </a:t>
            </a:r>
            <a:r>
              <a:rPr lang="es-MX" dirty="0" smtClean="0" sz="1000">
                <a:hlinkClick r:id="linkId2078612236"/>
              </a:rPr>
              <a:t>https://www.mendeley.com/viewer/?fileId=67b9f68e-57b8-ff45-0cb7-f696574a99fe&amp;documentId=be0e9ab9-770b-3585-a4c1-31afafe21302#1</a:t>
            </a:r>
            <a:endParaRPr lang="es-MX"/>
          </a:p>
          <a:p>
            <a:pPr lvl="5"/>
            <a:r>
              <a:rPr lang="es-MX" dirty="0" smtClean="0" sz="1000"/>
              <a:t>"Concept maps are sensemaking tools t hat connect many ideas, objects, and events within a domain and, as a result, help organise and visualise knowledge "</a:t>
            </a:r>
            <a:r>
              <a:rPr lang="es-MX" dirty="0" smtClean="0" sz="1000"/>
              <a:t> - </a:t>
            </a:r>
            <a:r>
              <a:rPr lang="es-MX" dirty="0" smtClean="0" sz="1000">
                <a:hlinkClick r:id="linkId2078612239"/>
              </a:rPr>
              <a:t>https://www.mendeley.com/viewer/?fileId=120052e3-9f69-251b-24c8-036cefa6757a&amp;documentId=d371dbcd-d918-3418-a181-db15cbeb27e7#3</a:t>
            </a:r>
            <a:endParaRPr lang="es-MX"/>
          </a:p>
          <a:p>
            <a:pPr lvl="4"/>
            <a:r>
              <a:rPr lang="es-MX" dirty="0" smtClean="0" sz="1000"/>
              <a:t>Concept mapping in education</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Flexibility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Accountability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Environmental</a:t>
            </a:r>
            <a:endParaRPr lang="es-MX"/>
          </a:p>
        </p:txBody>
      </p:sp>
      <p:sp>
        <p:nvSpPr>
          <p:cNvPr id="3" name="Content Placeholder 2"/>
          <p:cNvSpPr>
            <a:spLocks noGrp="1"/>
          </p:cNvSpPr>
          <p:nvPr>
            <p:ph idx="1"/>
          </p:nvPr>
        </p:nvSpPr>
        <p:spPr/>
        <p:txBody>
          <a:bodyPr>
            <a:noAutofit/>
          </a:bodyPr>
          <a:lstStyle/>
          <a:p>
            <a:r>
              <a:rPr lang="es-MX" dirty="0" smtClean="0" sz="2000"/>
              <a:t>Expresiveness</a:t>
            </a:r>
            <a:endParaRPr lang="es-MX"/>
          </a:p>
          <a:p>
            <a:r>
              <a:rPr lang="es-MX" dirty="0" smtClean="0" sz="2000"/>
              <a:t>Correctness</a:t>
            </a:r>
            <a:endParaRPr lang="es-MX"/>
          </a:p>
          <a:p>
            <a:r>
              <a:rPr lang="es-MX" dirty="0" smtClean="0" sz="2000"/>
              <a:t>Generality</a:t>
            </a:r>
            <a:endParaRPr lang="es-MX"/>
          </a:p>
          <a:p>
            <a:r>
              <a:rPr lang="es-MX" dirty="0" smtClean="0" sz="2000"/>
              <a:t>Interoperability</a:t>
            </a:r>
            <a:endParaRPr lang="es-MX"/>
          </a:p>
          <a:p>
            <a:r>
              <a:rPr lang="es-MX" dirty="0" smtClean="0" sz="2000"/>
              <a:t>Autonomy</a:t>
            </a:r>
            <a:endParaRPr lang="es-MX"/>
          </a:p>
          <a:p>
            <a:r>
              <a:rPr lang="es-MX" dirty="0" smtClean="0" sz="2000"/>
              <a:t>Proximity</a:t>
            </a:r>
            <a:endParaRPr lang="es-MX"/>
          </a:p>
          <a:p>
            <a:r>
              <a:rPr lang="es-MX" dirty="0" smtClean="0" sz="2000"/>
              <a:t>Completeness</a:t>
            </a:r>
            <a:endParaRPr lang="es-MX"/>
          </a:p>
          <a:p>
            <a:r>
              <a:rPr lang="es-MX" dirty="0" smtClean="0" sz="2000"/>
              <a:t>Effectiveness</a:t>
            </a:r>
            <a:endParaRPr lang="es-MX"/>
          </a:p>
          <a:p>
            <a:r>
              <a:rPr lang="es-MX" dirty="0" smtClean="0" sz="2000"/>
              <a:t>Efficiency</a:t>
            </a:r>
            <a:endParaRPr lang="es-MX"/>
          </a:p>
          <a:p>
            <a:r>
              <a:rPr lang="es-MX" dirty="0" smtClean="0" sz="2000"/>
              <a:t>Robustness</a:t>
            </a:r>
            <a:endParaRPr lang="es-MX"/>
          </a:p>
          <a:p>
            <a:r>
              <a:rPr lang="es-MX" dirty="0" smtClean="0" sz="2000"/>
              <a:t>Resilience</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Expresiveness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Correctness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Generality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Interoperability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Autonomy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Proximity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Completeness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(11/17)</a:t>
            </a:r>
            <a:endParaRPr lang="es-MX"/>
          </a:p>
        </p:txBody>
      </p:sp>
      <p:sp>
        <p:nvSpPr>
          <p:cNvPr id="3" name="Content Placeholder 2"/>
          <p:cNvSpPr>
            <a:spLocks noGrp="1"/>
          </p:cNvSpPr>
          <p:nvPr>
            <p:ph idx="1"/>
          </p:nvPr>
        </p:nvSpPr>
        <p:spPr/>
        <p:txBody>
          <a:bodyPr>
            <a:noAutofit/>
          </a:bodyPr>
          <a:lstStyle/>
          <a:p>
            <a:pPr lvl="5"/>
            <a:r>
              <a:rPr lang="es-MX" dirty="0" smtClean="0" sz="1000"/>
              <a:t>"Numerous educational applications of Concept Mapping can be identified. Including as: 1) a scaffold for understanding, 2) a tool for the cons olidation of  educational experiences, 3) a tool for improveme nt of affective conditions for learning, 4) an aid or alternative to traditional writing assi gnments, 5) a tool to teach critical thinking, 6) a mediating representation for supporting in teraction among learners, and 7) an aid to the process of learning by teaching"</a:t>
            </a:r>
            <a:r>
              <a:rPr lang="es-MX" dirty="0" smtClean="0" sz="1000"/>
              <a:t> - </a:t>
            </a:r>
            <a:r>
              <a:rPr lang="es-MX" dirty="0" smtClean="0" sz="1000">
                <a:hlinkClick r:id="linkId2078470732"/>
              </a:rPr>
              <a:t>https://www.mendeley.com/reference-manager/reader/383645c9-7c4c-3b0f-bedd-bd4de61c2e85/79331356-190c-5fd9-5c8c-ca5f204f2af6#10</a:t>
            </a:r>
            <a:endParaRPr lang="es-MX"/>
          </a:p>
          <a:p>
            <a:pPr lvl="5"/>
            <a:r>
              <a:rPr lang="es-MX" dirty="0" smtClean="0" sz="1000"/>
              <a:t>"Concept Mapping has been put to many uses in education, business and government ... The process of Concept Mapping for educational purposes can foster the learning of well-integrated structural knowledge as opposed to the memorization of fragmentary, unintegrated facts."</a:t>
            </a:r>
            <a:r>
              <a:rPr lang="es-MX" dirty="0" smtClean="0" sz="1000"/>
              <a:t> - </a:t>
            </a:r>
            <a:r>
              <a:rPr lang="es-MX" dirty="0" smtClean="0" sz="1000">
                <a:hlinkClick r:id="linkId2078470731"/>
              </a:rPr>
              <a:t>https://www.mendeley.com/reference-manager/reader/383645c9-7c4c-3b0f-bedd-bd4de61c2e85/79331356-190c-5fd9-5c8c-ca5f204f2af6#8</a:t>
            </a:r>
            <a:endParaRPr lang="es-MX"/>
          </a:p>
          <a:p>
            <a:pPr lvl="5"/>
            <a:r>
              <a:rPr lang="es-MX" dirty="0" smtClean="0" sz="1000"/>
              <a:t>"They are often used as media for constructive learn activities and as commnunication aids in lectures, study materials, and collaborative learning "</a:t>
            </a:r>
            <a:r>
              <a:rPr lang="es-MX" dirty="0" smtClean="0" sz="1000"/>
              <a:t> - </a:t>
            </a:r>
            <a:r>
              <a:rPr lang="es-MX" dirty="0" smtClean="0" sz="1000">
                <a:hlinkClick r:id="linkId2078609523"/>
              </a:rPr>
              <a:t>https://www.mendeley.com/viewer/?fileId=17d36404-4c90-4f05-42d8-da7b098abeda&amp;documentId=3929cf81-c0d3-3591-b561-efd721ac5e2a#1</a:t>
            </a:r>
            <a:endParaRPr lang="es-MX"/>
          </a:p>
          <a:p>
            <a:pPr lvl="5"/>
            <a:r>
              <a:rPr lang="es-MX" dirty="0" smtClean="0" sz="1000"/>
              <a:t>"A concept map is also able to represent personal knowledge, é.g. when a student is asked to generate a concept map specifying his/her personal understanding of a specific domain. "</a:t>
            </a:r>
            <a:r>
              <a:rPr lang="es-MX" dirty="0" smtClean="0" sz="1000"/>
              <a:t> - </a:t>
            </a:r>
            <a:r>
              <a:rPr lang="es-MX" dirty="0" smtClean="0" sz="1000">
                <a:hlinkClick r:id="linkId2078609528"/>
              </a:rPr>
              <a:t>https://www.mendeley.com/viewer/?fileId=7b1ed3d4-4837-797f-060b-c18604ea92f6&amp;documentId=8b69e11a-bf2f-3c1d-a317-4a225e6f6875#3</a:t>
            </a:r>
            <a:endParaRPr lang="es-MX"/>
          </a:p>
          <a:p>
            <a:pPr lvl="5"/>
            <a:r>
              <a:rPr lang="es-MX" dirty="0" smtClean="0" sz="1000"/>
              <a:t>"Maps can be used as an assessment tool to identify understanding about concepts and relations. Additionally, these concept maps can be used as an intelligent suggester to recommend concepts, propositions, and existing concept maps from the web. In the educational context, these maps can provide scaffolding aid for students to construct their own concept maps. Concept mapping has also been utilised widely in question generation (Olney et al. 2012 ) and question answering (Dali et al. 2009 ). The preliminary concept maps extracted from this research can also be extended as an ontology for domain modeling in intelligent systems."</a:t>
            </a:r>
            <a:r>
              <a:rPr lang="es-MX" dirty="0" smtClean="0" sz="1000"/>
              <a:t> - </a:t>
            </a:r>
            <a:r>
              <a:rPr lang="es-MX" dirty="0" smtClean="0" sz="1000">
                <a:hlinkClick r:id="linkId2078609529"/>
              </a:rPr>
              <a:t>https://www.mendeley.com/viewer/?fileId=67b9f68e-57b8-ff45-0cb7-f696574a99fe&amp;documentId=be0e9ab9-770b-3585-a4c1-31afafe21302#3</a:t>
            </a:r>
            <a:endParaRPr lang="es-MX"/>
          </a:p>
          <a:p>
            <a:pPr lvl="5"/>
            <a:r>
              <a:rPr lang="es-MX" dirty="0" smtClean="0" sz="1000"/>
              <a:t>"Concept mapping is recognised as a valuable educational visualisation technique, which assists students in organising, sharing and representing knowledge."</a:t>
            </a:r>
            <a:r>
              <a:rPr lang="es-MX" dirty="0" smtClean="0" sz="1000"/>
              <a:t> - </a:t>
            </a:r>
            <a:r>
              <a:rPr lang="es-MX" dirty="0" smtClean="0" sz="1000">
                <a:hlinkClick r:id="linkId2078609530"/>
              </a:rPr>
              <a:t>https://www.mendeley.com/viewer/?fileId=67b9f68e-57b8-ff45-0cb7-f696574a99fe&amp;amp;documentId=be0e9ab9-770b-3585-a4c1-31afafe21302#1</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Effectiveness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Efficiency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Robustness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Resilience</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Design Purposeful Artefact &lt;name your artefact&gt;</a:t>
            </a:r>
            <a:endParaRPr lang="es-MX"/>
          </a:p>
        </p:txBody>
      </p:sp>
      <p:sp>
        <p:nvSpPr>
          <p:cNvPr id="3" name="Content Placeholder 2"/>
          <p:cNvSpPr>
            <a:spLocks noGrp="1"/>
          </p:cNvSpPr>
          <p:nvPr>
            <p:ph idx="1"/>
          </p:nvPr>
        </p:nvSpPr>
        <p:spPr/>
        <p:txBody>
          <a:bodyPr>
            <a:noAutofit/>
          </a:bodyPr>
          <a:lstStyle/>
          <a:p>
            <a:r>
              <a:rPr lang="es-MX" dirty="0" smtClean="0" sz="3200"/>
              <a:t>Description</a:t>
            </a:r>
            <a:endParaRPr lang="es-MX"/>
          </a:p>
          <a:p>
            <a:r>
              <a:rPr lang="es-MX" dirty="0" smtClean="0" sz="3200"/>
              <a:t>Technological Platforms</a:t>
            </a:r>
            <a:endParaRPr lang="es-MX"/>
          </a:p>
          <a:p>
            <a:r>
              <a:rPr lang="es-MX" dirty="0" smtClean="0" sz="3200"/>
              <a:t>Requirements</a:t>
            </a:r>
            <a:endParaRPr lang="es-MX"/>
          </a:p>
          <a:p>
            <a:r>
              <a:rPr lang="es-MX" dirty="0" smtClean="0" sz="3200"/>
              <a:t>Components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Description</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Technological Platforms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Requirements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Components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Design Problem Template</a:t>
            </a:r>
            <a:endParaRPr lang="es-MX"/>
          </a:p>
        </p:txBody>
      </p:sp>
      <p:sp>
        <p:nvSpPr>
          <p:cNvPr id="3" name="Content Placeholder 2"/>
          <p:cNvSpPr>
            <a:spLocks noGrp="1"/>
          </p:cNvSpPr>
          <p:nvPr>
            <p:ph idx="1"/>
          </p:nvPr>
        </p:nvSpPr>
        <p:spPr/>
        <p:txBody>
          <a:bodyPr>
            <a:noAutofit/>
          </a:bodyPr>
          <a:lstStyle/>
          <a:p>
            <a:r>
              <a:rPr lang="es-MX" dirty="0" smtClean="0" sz="2400"/>
              <a:t>Improve</a:t>
            </a:r>
            <a:endParaRPr lang="es-MX"/>
          </a:p>
          <a:p>
            <a:pPr lvl="1"/>
            <a:r>
              <a:rPr lang="es-MX" dirty="0" smtClean="0" sz="2000"/>
              <a:t>when assessing Concept maps, finding the causes of the misconception is difficult</a:t>
            </a:r>
            <a:endParaRPr lang="es-MX"/>
          </a:p>
          <a:p>
            <a:r>
              <a:rPr lang="es-MX" dirty="0" smtClean="0" sz="2400"/>
              <a:t>By</a:t>
            </a:r>
            <a:endParaRPr lang="es-MX"/>
          </a:p>
          <a:p>
            <a:r>
              <a:rPr lang="es-MX" dirty="0" smtClean="0" sz="2400"/>
              <a:t>That satisfies</a:t>
            </a:r>
            <a:endParaRPr lang="es-MX"/>
          </a:p>
          <a:p>
            <a:r>
              <a:rPr lang="es-MX" dirty="0" smtClean="0" sz="2400"/>
              <a:t>In order to help</a:t>
            </a:r>
            <a:endParaRPr lang="es-MX"/>
          </a:p>
          <a:p>
            <a:pPr lvl="1"/>
            <a:r>
              <a:rPr lang="es-MX" dirty="0" smtClean="0" sz="2000"/>
              <a:t>student achieve(s) collect knowledge</a:t>
            </a:r>
            <a:endParaRPr lang="es-MX"/>
          </a:p>
          <a:p>
            <a:pPr lvl="1"/>
            <a:r>
              <a:rPr lang="es-MX" dirty="0" smtClean="0" sz="2000"/>
              <a:t>teacher achieve(s) validate student understanding</a:t>
            </a:r>
            <a:endParaRPr lang="es-MX"/>
          </a:p>
          <a:p>
            <a:pPr lvl="1"/>
            <a:r>
              <a:rPr lang="es-MX" dirty="0" smtClean="0" sz="2000"/>
              <a:t>teacher achieve(s) "in class room education measured several important aspects such as understanding, misconceptions and knowledge gaps, conceptual changes and problem solving skill"</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(12/17)</a:t>
            </a:r>
            <a:endParaRPr lang="es-MX"/>
          </a:p>
        </p:txBody>
      </p:sp>
      <p:sp>
        <p:nvSpPr>
          <p:cNvPr id="3" name="Content Placeholder 2"/>
          <p:cNvSpPr>
            <a:spLocks noGrp="1"/>
          </p:cNvSpPr>
          <p:nvPr>
            <p:ph idx="1"/>
          </p:nvPr>
        </p:nvSpPr>
        <p:spPr/>
        <p:txBody>
          <a:bodyPr>
            <a:noAutofit/>
          </a:bodyPr>
          <a:lstStyle/>
          <a:p>
            <a:pPr lvl="2"/>
            <a:r>
              <a:rPr lang="es-MX" dirty="0" smtClean="0" sz="1050"/>
              <a:t>properties</a:t>
            </a:r>
            <a:endParaRPr lang="es-MX"/>
          </a:p>
          <a:p>
            <a:pPr lvl="3"/>
            <a:r>
              <a:rPr lang="es-MX" dirty="0" smtClean="0" sz="1000"/>
              <a:t>benifits</a:t>
            </a:r>
            <a:endParaRPr lang="es-MX"/>
          </a:p>
          <a:p>
            <a:pPr lvl="4"/>
            <a:r>
              <a:rPr lang="es-MX" dirty="0" smtClean="0" sz="1000"/>
              <a:t>properties</a:t>
            </a:r>
            <a:endParaRPr lang="es-MX"/>
          </a:p>
          <a:p>
            <a:pPr lvl="5"/>
            <a:r>
              <a:rPr lang="es-MX" dirty="0" smtClean="0" sz="1000"/>
              <a:t>autonomous learning and depth learning</a:t>
            </a:r>
            <a:endParaRPr lang="es-MX"/>
          </a:p>
          <a:p>
            <a:pPr lvl="6"/>
            <a:r>
              <a:rPr lang="es-MX" dirty="0" smtClean="0" sz="1000"/>
              <a:t>"graphic organization construction by the readers themselves is effective in promoting autonomous learning and enhancing the depth of learning,"</a:t>
            </a:r>
            <a:r>
              <a:rPr lang="es-MX" dirty="0" smtClean="0" sz="1000"/>
              <a:t> - </a:t>
            </a:r>
            <a:r>
              <a:rPr lang="es-MX" dirty="0" smtClean="0" sz="1000">
                <a:hlinkClick r:id="linkId2078472553"/>
              </a:rPr>
              <a:t>https://www.mendeley.com/reference-manager/reader/9a0d2bc5-ee17-38b3-a371-1ca5d7955008/0e083f8d-27f8-5137-527f-2b4bdb6ad7be#4</a:t>
            </a:r>
            <a:endParaRPr lang="es-MX"/>
          </a:p>
          <a:p>
            <a:pPr lvl="6"/>
            <a:r>
              <a:rPr lang="es-MX" dirty="0" smtClean="0" sz="1000"/>
              <a:t>Mapping activity fosters qualities as reflection on one’s understanding and autonomous learning and involves students in a cognitive process that helps them to focus on relevant aspects of the learning material"</a:t>
            </a:r>
            <a:r>
              <a:rPr lang="es-MX" dirty="0" smtClean="0" sz="1000"/>
              <a:t> - </a:t>
            </a:r>
            <a:r>
              <a:rPr lang="es-MX" dirty="0" smtClean="0" sz="1000">
                <a:hlinkClick r:id="linkId2078474048"/>
              </a:rPr>
              <a:t>https://www.mendeley.com/reference-manager/reader/9a0d2bc5-ee17-38b3-a371-1ca5d7955008/0e083f8d-27f8-5137-527f-2b4bdb6ad7be#4</a:t>
            </a:r>
            <a:endParaRPr lang="es-MX"/>
          </a:p>
          <a:p>
            <a:pPr lvl="5"/>
            <a:r>
              <a:rPr lang="es-MX" dirty="0" smtClean="0" sz="1000"/>
              <a:t>text comprehension and summarization</a:t>
            </a:r>
            <a:endParaRPr lang="es-MX"/>
          </a:p>
          <a:p>
            <a:pPr lvl="6"/>
            <a:r>
              <a:rPr lang="es-MX" dirty="0" smtClean="0" sz="1000"/>
              <a:t>"map-correction method enhanced text comprehension and summarization abilities and that the scaffold-fading method facilitated summarization ability."</a:t>
            </a:r>
            <a:r>
              <a:rPr lang="es-MX" dirty="0" smtClean="0" sz="1000"/>
              <a:t> - </a:t>
            </a:r>
            <a:r>
              <a:rPr lang="es-MX" dirty="0" smtClean="0" sz="1000">
                <a:hlinkClick r:id="linkId2078501238"/>
              </a:rPr>
              <a:t>https://www.mendeley.com/reference-manager/reader/9a0d2bc5-ee17-38b3-a371-1ca5d7955008/0e083f8d-27f8-5137-527f-2b4bdb6ad7be#2</a:t>
            </a:r>
            <a:endParaRPr lang="es-MX"/>
          </a:p>
          <a:p>
            <a:pPr lvl="6"/>
            <a:r>
              <a:rPr lang="es-MX" dirty="0" smtClean="0" sz="1000"/>
              <a:t>Concept maps are considered a valuable tool for learning from texts enhancing text comprehension and summarization</a:t>
            </a:r>
            <a:endParaRPr lang="es-MX"/>
          </a:p>
          <a:p>
            <a:pPr lvl="7"/>
            <a:r>
              <a:rPr lang="es-MX" dirty="0" smtClean="0" sz="1000"/>
              <a:t>Functions</a:t>
            </a:r>
            <a:endParaRPr lang="es-MX"/>
          </a:p>
          <a:p>
            <a:pPr lvl="8"/>
            <a:r>
              <a:rPr lang="es-MX" dirty="0" smtClean="0" sz="1000"/>
              <a:t>Concept mapping as a follow-up strategy in text learning can have several important functions. As Hilbert &amp; Renkl mentioned in their work, there can be differentiated four main functions: foster elaboration processes, reduction of content enhancing the acquisition and retention of macro level ideas, facilitate the construction of coherence and support metacognitive processes.</a:t>
            </a:r>
            <a:endParaRPr lang="es-MX"/>
          </a:p>
          <a:p>
            <a:pPr lvl="8"/>
            <a:r>
              <a:rPr lang="es-MX" dirty="0" smtClean="0" sz="1000"/>
              <a:t>properties</a:t>
            </a:r>
            <a:endParaRPr lang="es-MX"/>
          </a:p>
          <a:p>
            <a:pPr lvl="8"/>
            <a:r>
              <a:rPr lang="es-MX" dirty="0" smtClean="0" sz="1000"/>
              <a:t>Reduction</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Improve</a:t>
            </a:r>
            <a:endParaRPr lang="es-MX"/>
          </a:p>
        </p:txBody>
      </p:sp>
      <p:sp>
        <p:nvSpPr>
          <p:cNvPr id="3" name="Content Placeholder 2"/>
          <p:cNvSpPr>
            <a:spLocks noGrp="1"/>
          </p:cNvSpPr>
          <p:nvPr>
            <p:ph idx="1"/>
          </p:nvPr>
        </p:nvSpPr>
        <p:spPr/>
        <p:txBody>
          <a:bodyPr>
            <a:noAutofit/>
          </a:bodyPr>
          <a:lstStyle/>
          <a:p>
            <a:r>
              <a:rPr lang="es-MX" dirty="0" smtClean="0" sz="3200"/>
              <a:t>when assessing Concept maps, finding the causes of the misconception is difficult</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when assessing Concept maps, finding the causes of the misconception is difficult</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By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That satisfies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In order to help</a:t>
            </a:r>
            <a:endParaRPr lang="es-MX"/>
          </a:p>
        </p:txBody>
      </p:sp>
      <p:sp>
        <p:nvSpPr>
          <p:cNvPr id="3" name="Content Placeholder 2"/>
          <p:cNvSpPr>
            <a:spLocks noGrp="1"/>
          </p:cNvSpPr>
          <p:nvPr>
            <p:ph idx="1"/>
          </p:nvPr>
        </p:nvSpPr>
        <p:spPr/>
        <p:txBody>
          <a:bodyPr>
            <a:noAutofit/>
          </a:bodyPr>
          <a:lstStyle/>
          <a:p>
            <a:r>
              <a:rPr lang="es-MX" dirty="0" smtClean="0" sz="3200"/>
              <a:t>student achieve(s) collect knowledge</a:t>
            </a:r>
            <a:endParaRPr lang="es-MX"/>
          </a:p>
          <a:p>
            <a:r>
              <a:rPr lang="es-MX" dirty="0" smtClean="0" sz="3200"/>
              <a:t>teacher achieve(s) validate student understanding</a:t>
            </a:r>
            <a:endParaRPr lang="es-MX"/>
          </a:p>
          <a:p>
            <a:r>
              <a:rPr lang="es-MX" dirty="0" smtClean="0" sz="3200"/>
              <a:t>teacher achieve(s) "in class room education measured several important aspects such as understanding, misconceptions and knowledge gaps, conceptual changes and problem solving skill"</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student achieve(s) collect knowledge</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teacher achieve(s) validate student understanding</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teacher achieve(s) "in class room education measured several important aspects such as understanding, misconceptions and knowledge gaps, conceptual changes and problem solving skill"</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misc...</a:t>
            </a:r>
            <a:endParaRPr lang="es-MX"/>
          </a:p>
        </p:txBody>
      </p:sp>
      <p:sp>
        <p:nvSpPr>
          <p:cNvPr id="3" name="Content Placeholder 2"/>
          <p:cNvSpPr>
            <a:spLocks noGrp="1"/>
          </p:cNvSpPr>
          <p:nvPr>
            <p:ph idx="1"/>
          </p:nvPr>
        </p:nvSpPr>
        <p:spPr/>
        <p:txBody>
          <a:bodyPr>
            <a:noAutofit/>
          </a:bodyPr>
          <a:lstStyle/>
          <a:p>
            <a:r>
              <a:rPr lang="es-MX" dirty="0" smtClean="0" sz="3200"/>
              <a:t>"993) investigated the quality of  student understanding by looking both at the process of constructing maps and at the  maps that were produced."</a:t>
            </a:r>
            <a:r>
              <a:rPr lang="es-MX" dirty="0" smtClean="0" sz="3200"/>
              <a:t> - </a:t>
            </a:r>
            <a:r>
              <a:rPr lang="es-MX" dirty="0" smtClean="0" sz="3200">
                <a:hlinkClick r:id="linkId2078790449"/>
              </a:rPr>
              <a:t>https://www.mendeley.com/reference-manager/reader/618f2e37-47b1-35d7-8aad-415b3685affa/5dffbbb1-8243-2fdb-0554-4989989dfc56#4</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"993) investigated the quality of  student understanding by looking both at the process of constructing maps and at the  maps that were produced."</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(13/17)</a:t>
            </a:r>
            <a:endParaRPr lang="es-MX"/>
          </a:p>
        </p:txBody>
      </p:sp>
      <p:sp>
        <p:nvSpPr>
          <p:cNvPr id="3" name="Content Placeholder 2"/>
          <p:cNvSpPr>
            <a:spLocks noGrp="1"/>
          </p:cNvSpPr>
          <p:nvPr>
            <p:ph idx="1"/>
          </p:nvPr>
        </p:nvSpPr>
        <p:spPr/>
        <p:txBody>
          <a:bodyPr>
            <a:noAutofit/>
          </a:bodyPr>
          <a:lstStyle/>
          <a:p>
            <a:pPr lvl="8"/>
            <a:r>
              <a:rPr lang="es-MX" dirty="0" smtClean="0" sz="1000"/>
              <a:t>properties</a:t>
            </a:r>
            <a:endParaRPr lang="es-MX"/>
          </a:p>
          <a:p>
            <a:pPr lvl="8"/>
            <a:r>
              <a:rPr lang="es-MX" dirty="0" smtClean="0" sz="10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r>
              <a:rPr lang="es-MX" dirty="0" smtClean="0" sz="1000"/>
              <a:t> - </a:t>
            </a:r>
            <a:r>
              <a:rPr lang="es-MX" dirty="0" smtClean="0" sz="1000">
                <a:hlinkClick r:id="linkId2078492090"/>
              </a:rPr>
              <a:t>https://www.mendeley.com/viewer/?fileId=2622cfbe-68c7-05dd-2781-47bdeb9578a3&amp;amp;documentId=575631d4-425b-3944-a843-dfcb90dd8107#2</a:t>
            </a:r>
            <a:endParaRPr lang="es-MX"/>
          </a:p>
          <a:p>
            <a:pPr lvl="8"/>
            <a:r>
              <a:rPr lang="es-MX" dirty="0" smtClean="0" sz="1000"/>
              <a:t>Coherence</a:t>
            </a:r>
            <a:endParaRPr lang="es-MX"/>
          </a:p>
          <a:p>
            <a:pPr lvl="8"/>
            <a:r>
              <a:rPr lang="es-MX" dirty="0" smtClean="0" sz="1000"/>
              <a:t>properties</a:t>
            </a:r>
            <a:endParaRPr lang="es-MX"/>
          </a:p>
          <a:p>
            <a:pPr lvl="8"/>
            <a:r>
              <a:rPr lang="es-MX" dirty="0" smtClean="0" sz="10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r>
              <a:rPr lang="es-MX" dirty="0" smtClean="0" sz="1000"/>
              <a:t> - </a:t>
            </a:r>
            <a:r>
              <a:rPr lang="es-MX" dirty="0" smtClean="0" sz="1000">
                <a:hlinkClick r:id="linkId2078492095"/>
              </a:rPr>
              <a:t>https://www.mendeley.com/viewer/?fileId=2622cfbe-68c7-05dd-2781-47bdeb9578a3&amp;amp;documentId=575631d4-425b-3944-a843-dfcb90dd8107#2</a:t>
            </a:r>
            <a:endParaRPr lang="es-MX"/>
          </a:p>
          <a:p>
            <a:pPr lvl="8"/>
            <a:r>
              <a:rPr lang="es-MX" dirty="0" smtClean="0" sz="1000"/>
              <a:t>Elabotation</a:t>
            </a:r>
            <a:endParaRPr lang="es-MX"/>
          </a:p>
          <a:p>
            <a:pPr lvl="8"/>
            <a:r>
              <a:rPr lang="es-MX" dirty="0" smtClean="0" sz="1000"/>
              <a:t>properties</a:t>
            </a:r>
            <a:endParaRPr lang="es-MX"/>
          </a:p>
          <a:p>
            <a:pPr lvl="8"/>
            <a:r>
              <a:rPr lang="es-MX" dirty="0" smtClean="0" sz="10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r>
              <a:rPr lang="es-MX" dirty="0" smtClean="0" sz="1000"/>
              <a:t> - </a:t>
            </a:r>
            <a:r>
              <a:rPr lang="es-MX" dirty="0" smtClean="0" sz="1000">
                <a:hlinkClick r:id="linkId2078492098"/>
              </a:rPr>
              <a:t>https://www.mendeley.com/viewer/?fileId=2622cfbe-68c7-05dd-2781-47bdeb9578a3&amp;amp;documentId=575631d4-425b-3944-a843-dfcb90dd8107#2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Describe Terminology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Describe Stakeholders</a:t>
            </a:r>
            <a:endParaRPr lang="es-MX"/>
          </a:p>
        </p:txBody>
      </p:sp>
      <p:sp>
        <p:nvSpPr>
          <p:cNvPr id="3" name="Content Placeholder 2"/>
          <p:cNvSpPr>
            <a:spLocks noGrp="1"/>
          </p:cNvSpPr>
          <p:nvPr>
            <p:ph idx="1"/>
          </p:nvPr>
        </p:nvSpPr>
        <p:spPr/>
        <p:txBody>
          <a:bodyPr>
            <a:noAutofit/>
          </a:bodyPr>
          <a:lstStyle/>
          <a:p>
            <a:r>
              <a:rPr lang="es-MX" dirty="0" smtClean="0" sz="1600"/>
              <a:t>Add Client(s)</a:t>
            </a:r>
            <a:endParaRPr lang="es-MX"/>
          </a:p>
          <a:p>
            <a:pPr lvl="1"/>
            <a:r>
              <a:rPr lang="es-MX" dirty="0" smtClean="0" sz="1400"/>
              <a:t>student</a:t>
            </a:r>
            <a:endParaRPr lang="es-MX"/>
          </a:p>
          <a:p>
            <a:pPr lvl="2"/>
            <a:r>
              <a:rPr lang="es-MX" dirty="0" smtClean="0" sz="1200"/>
              <a:t>What are their goals?</a:t>
            </a:r>
            <a:endParaRPr lang="es-MX"/>
          </a:p>
          <a:p>
            <a:pPr lvl="3"/>
            <a:r>
              <a:rPr lang="es-MX" dirty="0" smtClean="0" sz="1100"/>
              <a:t>collect knowledge</a:t>
            </a:r>
            <a:endParaRPr lang="es-MX"/>
          </a:p>
          <a:p>
            <a:pPr lvl="4"/>
            <a:r>
              <a:rPr lang="es-MX" dirty="0" smtClean="0" sz="1100"/>
              <a:t>How to measure it?</a:t>
            </a:r>
            <a:endParaRPr lang="es-MX"/>
          </a:p>
          <a:p>
            <a:pPr lvl="5"/>
            <a:r>
              <a:rPr lang="es-MX" dirty="0" smtClean="0" sz="1100"/>
              <a:t>evaluating maps</a:t>
            </a:r>
            <a:endParaRPr lang="es-MX"/>
          </a:p>
          <a:p>
            <a:r>
              <a:rPr lang="es-MX" dirty="0" smtClean="0" sz="1600"/>
              <a:t>Add Decision Maker(s)</a:t>
            </a:r>
            <a:endParaRPr lang="es-MX"/>
          </a:p>
          <a:p>
            <a:r>
              <a:rPr lang="es-MX" dirty="0" smtClean="0" sz="1600"/>
              <a:t>Add Professional(s)</a:t>
            </a:r>
            <a:endParaRPr lang="es-MX"/>
          </a:p>
          <a:p>
            <a:pPr lvl="1"/>
            <a:r>
              <a:rPr lang="es-MX" dirty="0" smtClean="0" sz="1400"/>
              <a:t>teacher</a:t>
            </a:r>
            <a:endParaRPr lang="es-MX"/>
          </a:p>
          <a:p>
            <a:pPr lvl="2"/>
            <a:r>
              <a:rPr lang="es-MX" dirty="0" smtClean="0" sz="1200"/>
              <a:t>What are their goals?</a:t>
            </a:r>
            <a:endParaRPr lang="es-MX"/>
          </a:p>
          <a:p>
            <a:pPr lvl="3"/>
            <a:r>
              <a:rPr lang="es-MX" dirty="0" smtClean="0" sz="1100"/>
              <a:t>validate student understanding</a:t>
            </a:r>
            <a:endParaRPr lang="es-MX"/>
          </a:p>
          <a:p>
            <a:pPr lvl="4"/>
            <a:r>
              <a:rPr lang="es-MX" dirty="0" smtClean="0" sz="1100"/>
              <a:t>How to measure it?</a:t>
            </a:r>
            <a:endParaRPr lang="es-MX"/>
          </a:p>
          <a:p>
            <a:pPr lvl="3"/>
            <a:r>
              <a:rPr lang="es-MX" dirty="0" smtClean="0" sz="1100"/>
              <a:t>"in class room education measured several important aspects such as understanding, misconceptions and knowledge gaps, conceptual changes and problem solving skill"</a:t>
            </a:r>
            <a:r>
              <a:rPr lang="es-MX" dirty="0" smtClean="0" sz="1100"/>
              <a:t> - </a:t>
            </a:r>
            <a:r>
              <a:rPr lang="es-MX" dirty="0" smtClean="0" sz="1100">
                <a:hlinkClick r:id="linkId2078641326"/>
              </a:rPr>
              <a:t>https://www.mendeley.com/viewer/?fileId=67b9f68e-57b8-ff45-0cb7-f696574a99fe&amp;documentId=be0e9ab9-770b-3585-a4c1-31afafe21302#2</a:t>
            </a:r>
            <a:endParaRPr lang="es-MX"/>
          </a:p>
          <a:p>
            <a:r>
              <a:rPr lang="es-MX" dirty="0" smtClean="0" sz="1600"/>
              <a:t>Add Witness(es)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Add Client(s)</a:t>
            </a:r>
            <a:endParaRPr lang="es-MX"/>
          </a:p>
        </p:txBody>
      </p:sp>
      <p:sp>
        <p:nvSpPr>
          <p:cNvPr id="3" name="Content Placeholder 2"/>
          <p:cNvSpPr>
            <a:spLocks noGrp="1"/>
          </p:cNvSpPr>
          <p:nvPr>
            <p:ph idx="1"/>
          </p:nvPr>
        </p:nvSpPr>
        <p:spPr/>
        <p:txBody>
          <a:bodyPr>
            <a:noAutofit/>
          </a:bodyPr>
          <a:lstStyle/>
          <a:p>
            <a:r>
              <a:rPr lang="es-MX" dirty="0" smtClean="0" sz="3200"/>
              <a:t>student</a:t>
            </a:r>
            <a:endParaRPr lang="es-MX"/>
          </a:p>
          <a:p>
            <a:pPr lvl="1"/>
            <a:r>
              <a:rPr lang="es-MX" dirty="0" smtClean="0" sz="2800"/>
              <a:t>What are their goals?</a:t>
            </a:r>
            <a:endParaRPr lang="es-MX"/>
          </a:p>
          <a:p>
            <a:pPr lvl="2"/>
            <a:r>
              <a:rPr lang="es-MX" dirty="0" smtClean="0" sz="2400"/>
              <a:t>collect knowledge</a:t>
            </a:r>
            <a:endParaRPr lang="es-MX"/>
          </a:p>
          <a:p>
            <a:pPr lvl="3"/>
            <a:r>
              <a:rPr lang="es-MX" dirty="0" smtClean="0" sz="2000"/>
              <a:t>How to measure it?</a:t>
            </a:r>
            <a:endParaRPr lang="es-MX"/>
          </a:p>
          <a:p>
            <a:pPr lvl="4"/>
            <a:r>
              <a:rPr lang="es-MX" dirty="0" smtClean="0" sz="2000"/>
              <a:t>evaluating maps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student</a:t>
            </a:r>
            <a:endParaRPr lang="es-MX"/>
          </a:p>
        </p:txBody>
      </p:sp>
      <p:sp>
        <p:nvSpPr>
          <p:cNvPr id="3" name="Content Placeholder 2"/>
          <p:cNvSpPr>
            <a:spLocks noGrp="1"/>
          </p:cNvSpPr>
          <p:nvPr>
            <p:ph idx="1"/>
          </p:nvPr>
        </p:nvSpPr>
        <p:spPr/>
        <p:txBody>
          <a:bodyPr>
            <a:noAutofit/>
          </a:bodyPr>
          <a:lstStyle/>
          <a:p>
            <a:r>
              <a:rPr lang="es-MX" dirty="0" smtClean="0" sz="3200"/>
              <a:t>What are their goals?</a:t>
            </a:r>
            <a:endParaRPr lang="es-MX"/>
          </a:p>
          <a:p>
            <a:pPr lvl="1"/>
            <a:r>
              <a:rPr lang="es-MX" dirty="0" smtClean="0" sz="2800"/>
              <a:t>collect knowledge</a:t>
            </a:r>
            <a:endParaRPr lang="es-MX"/>
          </a:p>
          <a:p>
            <a:pPr lvl="2"/>
            <a:r>
              <a:rPr lang="es-MX" dirty="0" smtClean="0" sz="2400"/>
              <a:t>How to measure it?</a:t>
            </a:r>
            <a:endParaRPr lang="es-MX"/>
          </a:p>
          <a:p>
            <a:pPr lvl="3"/>
            <a:r>
              <a:rPr lang="es-MX" dirty="0" smtClean="0" sz="2000"/>
              <a:t>evaluating maps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What are their goals?</a:t>
            </a:r>
            <a:endParaRPr lang="es-MX"/>
          </a:p>
        </p:txBody>
      </p:sp>
      <p:sp>
        <p:nvSpPr>
          <p:cNvPr id="3" name="Content Placeholder 2"/>
          <p:cNvSpPr>
            <a:spLocks noGrp="1"/>
          </p:cNvSpPr>
          <p:nvPr>
            <p:ph idx="1"/>
          </p:nvPr>
        </p:nvSpPr>
        <p:spPr/>
        <p:txBody>
          <a:bodyPr>
            <a:noAutofit/>
          </a:bodyPr>
          <a:lstStyle/>
          <a:p>
            <a:r>
              <a:rPr lang="es-MX" dirty="0" smtClean="0" sz="3200"/>
              <a:t>collect knowledge</a:t>
            </a:r>
            <a:endParaRPr lang="es-MX"/>
          </a:p>
          <a:p>
            <a:pPr lvl="1"/>
            <a:r>
              <a:rPr lang="es-MX" dirty="0" smtClean="0" sz="2800"/>
              <a:t>How to measure it?</a:t>
            </a:r>
            <a:endParaRPr lang="es-MX"/>
          </a:p>
          <a:p>
            <a:pPr lvl="2"/>
            <a:r>
              <a:rPr lang="es-MX" dirty="0" smtClean="0" sz="2400"/>
              <a:t>evaluating maps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collect knowledge</a:t>
            </a:r>
            <a:endParaRPr lang="es-MX"/>
          </a:p>
        </p:txBody>
      </p:sp>
      <p:sp>
        <p:nvSpPr>
          <p:cNvPr id="3" name="Content Placeholder 2"/>
          <p:cNvSpPr>
            <a:spLocks noGrp="1"/>
          </p:cNvSpPr>
          <p:nvPr>
            <p:ph idx="1"/>
          </p:nvPr>
        </p:nvSpPr>
        <p:spPr/>
        <p:txBody>
          <a:bodyPr>
            <a:noAutofit/>
          </a:bodyPr>
          <a:lstStyle/>
          <a:p>
            <a:r>
              <a:rPr lang="es-MX" dirty="0" smtClean="0" sz="3200"/>
              <a:t>How to measure it?</a:t>
            </a:r>
            <a:endParaRPr lang="es-MX"/>
          </a:p>
          <a:p>
            <a:pPr lvl="1"/>
            <a:r>
              <a:rPr lang="es-MX" dirty="0" smtClean="0" sz="2800"/>
              <a:t>evaluating maps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How to measure it?</a:t>
            </a:r>
            <a:endParaRPr lang="es-MX"/>
          </a:p>
        </p:txBody>
      </p:sp>
      <p:sp>
        <p:nvSpPr>
          <p:cNvPr id="3" name="Content Placeholder 2"/>
          <p:cNvSpPr>
            <a:spLocks noGrp="1"/>
          </p:cNvSpPr>
          <p:nvPr>
            <p:ph idx="1"/>
          </p:nvPr>
        </p:nvSpPr>
        <p:spPr/>
        <p:txBody>
          <a:bodyPr>
            <a:noAutofit/>
          </a:bodyPr>
          <a:lstStyle/>
          <a:p>
            <a:r>
              <a:rPr lang="es-MX" dirty="0" smtClean="0" sz="3200"/>
              <a:t>evaluating maps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evaluating maps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Add Decision Maker(s)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Add Professional(s)</a:t>
            </a:r>
            <a:endParaRPr lang="es-MX"/>
          </a:p>
        </p:txBody>
      </p:sp>
      <p:sp>
        <p:nvSpPr>
          <p:cNvPr id="3" name="Content Placeholder 2"/>
          <p:cNvSpPr>
            <a:spLocks noGrp="1"/>
          </p:cNvSpPr>
          <p:nvPr>
            <p:ph idx="1"/>
          </p:nvPr>
        </p:nvSpPr>
        <p:spPr/>
        <p:txBody>
          <a:bodyPr>
            <a:noAutofit/>
          </a:bodyPr>
          <a:lstStyle/>
          <a:p>
            <a:r>
              <a:rPr lang="es-MX" dirty="0" smtClean="0" sz="3200"/>
              <a:t>teacher</a:t>
            </a:r>
            <a:endParaRPr lang="es-MX"/>
          </a:p>
          <a:p>
            <a:pPr lvl="1"/>
            <a:r>
              <a:rPr lang="es-MX" dirty="0" smtClean="0" sz="2800"/>
              <a:t>What are their goals?</a:t>
            </a:r>
            <a:endParaRPr lang="es-MX"/>
          </a:p>
          <a:p>
            <a:pPr lvl="2"/>
            <a:r>
              <a:rPr lang="es-MX" dirty="0" smtClean="0" sz="2400"/>
              <a:t>validate student understanding</a:t>
            </a:r>
            <a:endParaRPr lang="es-MX"/>
          </a:p>
          <a:p>
            <a:pPr lvl="3"/>
            <a:r>
              <a:rPr lang="es-MX" dirty="0" smtClean="0" sz="2000"/>
              <a:t>How to measure it?</a:t>
            </a:r>
            <a:endParaRPr lang="es-MX"/>
          </a:p>
          <a:p>
            <a:pPr lvl="2"/>
            <a:r>
              <a:rPr lang="es-MX" dirty="0" smtClean="0" sz="2400"/>
              <a:t>"in class room education measured several important aspects such as understanding, misconceptions and knowledge gaps, conceptual changes and problem solving skill"</a:t>
            </a:r>
            <a:r>
              <a:rPr lang="es-MX" dirty="0" smtClean="0" sz="2400"/>
              <a:t> - </a:t>
            </a:r>
            <a:r>
              <a:rPr lang="es-MX" dirty="0" smtClean="0" sz="2400">
                <a:hlinkClick r:id="linkId2078641326"/>
              </a:rPr>
              <a:t>https://www.mendeley.com/viewer/?fileId=67b9f68e-57b8-ff45-0cb7-f696574a99fe&amp;documentId=be0e9ab9-770b-3585-a4c1-31afafe21302#2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(14/17)</a:t>
            </a:r>
            <a:endParaRPr lang="es-MX"/>
          </a:p>
        </p:txBody>
      </p:sp>
      <p:sp>
        <p:nvSpPr>
          <p:cNvPr id="3" name="Content Placeholder 2"/>
          <p:cNvSpPr>
            <a:spLocks noGrp="1"/>
          </p:cNvSpPr>
          <p:nvPr>
            <p:ph idx="1"/>
          </p:nvPr>
        </p:nvSpPr>
        <p:spPr/>
        <p:txBody>
          <a:bodyPr>
            <a:noAutofit/>
          </a:bodyPr>
          <a:lstStyle/>
          <a:p>
            <a:pPr lvl="8"/>
            <a:r>
              <a:rPr lang="es-MX" dirty="0" smtClean="0" sz="1000"/>
              <a:t>Metacognitive</a:t>
            </a:r>
            <a:endParaRPr lang="es-MX"/>
          </a:p>
          <a:p>
            <a:pPr lvl="8"/>
            <a:r>
              <a:rPr lang="es-MX" dirty="0" smtClean="0" sz="1000"/>
              <a:t>properties</a:t>
            </a:r>
            <a:endParaRPr lang="es-MX"/>
          </a:p>
          <a:p>
            <a:pPr lvl="8"/>
            <a:r>
              <a:rPr lang="es-MX" dirty="0" smtClean="0" sz="10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r>
              <a:rPr lang="es-MX" dirty="0" smtClean="0" sz="1000"/>
              <a:t> - </a:t>
            </a:r>
            <a:r>
              <a:rPr lang="es-MX" dirty="0" smtClean="0" sz="1000">
                <a:hlinkClick r:id="linkId2078492102"/>
              </a:rPr>
              <a:t>https://www.mendeley.com/viewer/?fileId=2622cfbe-68c7-05dd-2781-47bdeb9578a3&amp;amp;amp;documentId=575631d4-425b-3944-a843-dfcb90dd8107#2</a:t>
            </a:r>
            <a:endParaRPr lang="es-MX"/>
          </a:p>
          <a:p>
            <a:pPr lvl="5"/>
            <a:r>
              <a:rPr lang="es-MX" dirty="0" smtClean="0" sz="1000"/>
              <a:t>diagnosis of misunderstandings</a:t>
            </a:r>
            <a:endParaRPr lang="es-MX"/>
          </a:p>
          <a:p>
            <a:pPr lvl="6"/>
            <a:r>
              <a:rPr lang="es-MX" dirty="0" smtClean="0" sz="1000"/>
              <a:t>properties</a:t>
            </a:r>
            <a:endParaRPr lang="es-MX"/>
          </a:p>
          <a:p>
            <a:pPr lvl="7"/>
            <a:r>
              <a:rPr lang="es-MX" dirty="0" smtClean="0" sz="1000"/>
              <a:t>"concept mapping tasks may be more useful for the diagnosis of students’ misunderstandings owing to their sensitivity to (a) the structural nature of student knowledge, (b) intrusions or distortions in students’ understanding of content, and (c) errors of omission (Surber, 1984). "</a:t>
            </a:r>
            <a:r>
              <a:rPr lang="es-MX" dirty="0" smtClean="0" sz="1000"/>
              <a:t> - </a:t>
            </a:r>
            <a:r>
              <a:rPr lang="es-MX" dirty="0" smtClean="0" sz="1000">
                <a:hlinkClick r:id="linkId2078501244"/>
              </a:rPr>
              <a:t>https://www.mendeley.com/reference-manager/reader/2e7a68b4-6f6c-3075-9e89-a755bb3999b2/3bed7713-a20b-6fe5-4ac9-71a69c01c196#2</a:t>
            </a:r>
            <a:endParaRPr lang="es-MX"/>
          </a:p>
          <a:p>
            <a:pPr lvl="7"/>
            <a:r>
              <a:rPr lang="es-MX" dirty="0" smtClean="0" sz="1000"/>
              <a:t>"Teachers and students are often able to more early identify misconceptions within the context of a Concept Map."</a:t>
            </a:r>
            <a:r>
              <a:rPr lang="es-MX" dirty="0" smtClean="0" sz="1000"/>
              <a:t> - </a:t>
            </a:r>
            <a:r>
              <a:rPr lang="es-MX" dirty="0" smtClean="0" sz="1000">
                <a:hlinkClick r:id="linkId2078662873"/>
              </a:rPr>
              <a:t>https://www.mendeley.com/viewer/?fileId=44a7c65d-7e07-f551-20ed-00327e069c47&amp;documentId=71e81ea0-e531-390c-9e64-b6b08dfec86d#23</a:t>
            </a:r>
            <a:endParaRPr lang="es-MX"/>
          </a:p>
          <a:p>
            <a:pPr lvl="2"/>
            <a:r>
              <a:rPr lang="es-MX" dirty="0" smtClean="0" sz="1050"/>
              <a:t>activities</a:t>
            </a:r>
            <a:endParaRPr lang="es-MX"/>
          </a:p>
          <a:p>
            <a:pPr lvl="3"/>
            <a:r>
              <a:rPr lang="es-MX" dirty="0" smtClean="0" sz="1000"/>
              <a:t>During a concept mapping, students may be asked to construct the concept map (from scratch or using a list of concepts/relationships) to reflect their understanding and measurement of the text comprehension from the given resources</a:t>
            </a:r>
            <a:endParaRPr lang="es-MX"/>
          </a:p>
          <a:p>
            <a:pPr lvl="4"/>
            <a:r>
              <a:rPr lang="es-MX" dirty="0" smtClean="0" sz="1000"/>
              <a:t>"depending on the validation objectives, a set of different procedures for posing a concépt mapping task is available. Applying the ‘construct-a-map’ or ‘map  creation’ method (e.g. Ruiz-Primo, 2000), individuals are asked to generate a concept map cóncerning a specific knowlëdge domain from scratch either by providing concepts and/or relations or not"</a:t>
            </a:r>
            <a:r>
              <a:rPr lang="es-MX" dirty="0" smtClean="0" sz="1000"/>
              <a:t> - </a:t>
            </a:r>
            <a:r>
              <a:rPr lang="es-MX" dirty="0" smtClean="0" sz="1000">
                <a:hlinkClick r:id="linkId2078543494"/>
              </a:rPr>
              <a:t>https://www.mendeley.com/reference-manager/reader/8b69e11a-bf2f-3c1d-a317-4a225e6f6875/7b1ed3d4-4837-797f-060b-c18604ea92f6#4</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teacher</a:t>
            </a:r>
            <a:endParaRPr lang="es-MX"/>
          </a:p>
        </p:txBody>
      </p:sp>
      <p:sp>
        <p:nvSpPr>
          <p:cNvPr id="3" name="Content Placeholder 2"/>
          <p:cNvSpPr>
            <a:spLocks noGrp="1"/>
          </p:cNvSpPr>
          <p:nvPr>
            <p:ph idx="1"/>
          </p:nvPr>
        </p:nvSpPr>
        <p:spPr/>
        <p:txBody>
          <a:bodyPr>
            <a:noAutofit/>
          </a:bodyPr>
          <a:lstStyle/>
          <a:p>
            <a:r>
              <a:rPr lang="es-MX" dirty="0" smtClean="0" sz="2800"/>
              <a:t>What are their goals?</a:t>
            </a:r>
            <a:endParaRPr lang="es-MX"/>
          </a:p>
          <a:p>
            <a:pPr lvl="1"/>
            <a:r>
              <a:rPr lang="es-MX" dirty="0" smtClean="0" sz="2400"/>
              <a:t>validate student understanding</a:t>
            </a:r>
            <a:endParaRPr lang="es-MX"/>
          </a:p>
          <a:p>
            <a:pPr lvl="2"/>
            <a:r>
              <a:rPr lang="es-MX" dirty="0" smtClean="0" sz="2000"/>
              <a:t>How to measure it?</a:t>
            </a:r>
            <a:endParaRPr lang="es-MX"/>
          </a:p>
          <a:p>
            <a:pPr lvl="1"/>
            <a:r>
              <a:rPr lang="es-MX" dirty="0" smtClean="0" sz="2400"/>
              <a:t>"in class room education measured several important aspects such as understanding, misconceptions and knowledge gaps, conceptual changes and problem solving skill"</a:t>
            </a:r>
            <a:r>
              <a:rPr lang="es-MX" dirty="0" smtClean="0" sz="2400"/>
              <a:t> - </a:t>
            </a:r>
            <a:r>
              <a:rPr lang="es-MX" dirty="0" smtClean="0" sz="2400">
                <a:hlinkClick r:id="linkId2078641326"/>
              </a:rPr>
              <a:t>https://www.mendeley.com/viewer/?fileId=67b9f68e-57b8-ff45-0cb7-f696574a99fe&amp;documentId=be0e9ab9-770b-3585-a4c1-31afafe21302#2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What are their goals?</a:t>
            </a:r>
            <a:endParaRPr lang="es-MX"/>
          </a:p>
        </p:txBody>
      </p:sp>
      <p:sp>
        <p:nvSpPr>
          <p:cNvPr id="3" name="Content Placeholder 2"/>
          <p:cNvSpPr>
            <a:spLocks noGrp="1"/>
          </p:cNvSpPr>
          <p:nvPr>
            <p:ph idx="1"/>
          </p:nvPr>
        </p:nvSpPr>
        <p:spPr/>
        <p:txBody>
          <a:bodyPr>
            <a:noAutofit/>
          </a:bodyPr>
          <a:lstStyle/>
          <a:p>
            <a:r>
              <a:rPr lang="es-MX" dirty="0" smtClean="0" sz="2800"/>
              <a:t>validate student understanding</a:t>
            </a:r>
            <a:endParaRPr lang="es-MX"/>
          </a:p>
          <a:p>
            <a:pPr lvl="1"/>
            <a:r>
              <a:rPr lang="es-MX" dirty="0" smtClean="0" sz="2400"/>
              <a:t>How to measure it?</a:t>
            </a:r>
            <a:endParaRPr lang="es-MX"/>
          </a:p>
          <a:p>
            <a:r>
              <a:rPr lang="es-MX" dirty="0" smtClean="0" sz="2800"/>
              <a:t>"in class room education measured several important aspects such as understanding, misconceptions and knowledge gaps, conceptual changes and problem solving skill"</a:t>
            </a:r>
            <a:r>
              <a:rPr lang="es-MX" dirty="0" smtClean="0" sz="2800"/>
              <a:t> - </a:t>
            </a:r>
            <a:r>
              <a:rPr lang="es-MX" dirty="0" smtClean="0" sz="2800">
                <a:hlinkClick r:id="linkId2078641326"/>
              </a:rPr>
              <a:t>https://www.mendeley.com/viewer/?fileId=67b9f68e-57b8-ff45-0cb7-f696574a99fe&amp;documentId=be0e9ab9-770b-3585-a4c1-31afafe21302#2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validate student understanding</a:t>
            </a:r>
            <a:endParaRPr lang="es-MX"/>
          </a:p>
        </p:txBody>
      </p:sp>
      <p:sp>
        <p:nvSpPr>
          <p:cNvPr id="3" name="Content Placeholder 2"/>
          <p:cNvSpPr>
            <a:spLocks noGrp="1"/>
          </p:cNvSpPr>
          <p:nvPr>
            <p:ph idx="1"/>
          </p:nvPr>
        </p:nvSpPr>
        <p:spPr/>
        <p:txBody>
          <a:bodyPr>
            <a:noAutofit/>
          </a:bodyPr>
          <a:lstStyle/>
          <a:p>
            <a:r>
              <a:rPr lang="es-MX" dirty="0" smtClean="0" sz="3200"/>
              <a:t>How to measure it?</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How to measure it?</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"in class room education measured several important aspects such as understanding, misconceptions and knowledge gaps, conceptual changes and problem solving skill"</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Add Witness(es)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Type of Contribution</a:t>
            </a:r>
            <a:endParaRPr lang="es-MX"/>
          </a:p>
        </p:txBody>
      </p:sp>
      <p:sp>
        <p:nvSpPr>
          <p:cNvPr id="3" name="Content Placeholder 2"/>
          <p:cNvSpPr>
            <a:spLocks noGrp="1"/>
          </p:cNvSpPr>
          <p:nvPr>
            <p:ph idx="1"/>
          </p:nvPr>
        </p:nvSpPr>
        <p:spPr/>
        <p:txBody>
          <a:bodyPr>
            <a:noAutofit/>
          </a:bodyPr>
          <a:lstStyle/>
          <a:p>
            <a:r>
              <a:rPr lang="es-MX" dirty="0" smtClean="0" sz="3200"/>
              <a:t>A new solution for a new problem</a:t>
            </a:r>
            <a:endParaRPr lang="es-MX"/>
          </a:p>
          <a:p>
            <a:r>
              <a:rPr lang="es-MX" dirty="0" smtClean="0" sz="3200"/>
              <a:t>A known solution for a new problem</a:t>
            </a:r>
            <a:endParaRPr lang="es-MX"/>
          </a:p>
          <a:p>
            <a:r>
              <a:rPr lang="es-MX" dirty="0" smtClean="0" sz="3200"/>
              <a:t>A new solution for a known problem</a:t>
            </a:r>
            <a:endParaRPr lang="es-MX"/>
          </a:p>
          <a:p>
            <a:r>
              <a:rPr lang="es-MX" dirty="0" smtClean="0" sz="3200"/>
              <a:t>A known solution for a known problem</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 new solution for a new problem</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 known solution for a new problem</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 new solution for a known problem</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(15/17)</a:t>
            </a:r>
            <a:endParaRPr lang="es-MX"/>
          </a:p>
        </p:txBody>
      </p:sp>
      <p:sp>
        <p:nvSpPr>
          <p:cNvPr id="3" name="Content Placeholder 2"/>
          <p:cNvSpPr>
            <a:spLocks noGrp="1"/>
          </p:cNvSpPr>
          <p:nvPr>
            <p:ph idx="1"/>
          </p:nvPr>
        </p:nvSpPr>
        <p:spPr/>
        <p:txBody>
          <a:bodyPr>
            <a:noAutofit/>
          </a:bodyPr>
          <a:lstStyle/>
          <a:p>
            <a:pPr lvl="4"/>
            <a:r>
              <a:rPr lang="es-MX" dirty="0" smtClean="0" sz="1000"/>
              <a:t>subactivities</a:t>
            </a:r>
            <a:endParaRPr lang="es-MX"/>
          </a:p>
          <a:p>
            <a:pPr lvl="5"/>
            <a:r>
              <a:rPr lang="es-MX" dirty="0" smtClean="0" sz="1000"/>
              <a:t>"A concept map assessment is composed of two parts: (a) a concept mapping task, and (b) concept map evaluation. "</a:t>
            </a:r>
            <a:r>
              <a:rPr lang="es-MX" dirty="0" smtClean="0" sz="1000"/>
              <a:t> - </a:t>
            </a:r>
            <a:r>
              <a:rPr lang="es-MX" dirty="0" smtClean="0" sz="1000">
                <a:hlinkClick r:id="linkId2078501237"/>
              </a:rPr>
              <a:t>https://www.mendeley.com/reference-manager/reader/2e7a68b4-6f6c-3075-9e89-a755bb3999b2/3bed7713-a20b-6fe5-4ac9-71a69c01c196#3</a:t>
            </a:r>
            <a:endParaRPr lang="es-MX"/>
          </a:p>
          <a:p>
            <a:pPr lvl="6"/>
            <a:r>
              <a:rPr lang="es-MX" dirty="0" smtClean="0" sz="1000"/>
              <a:t>subactivities</a:t>
            </a:r>
            <a:endParaRPr lang="es-MX"/>
          </a:p>
          <a:p>
            <a:pPr lvl="7"/>
            <a:r>
              <a:rPr lang="es-MX" dirty="0" smtClean="0" sz="1000"/>
              <a:t>Concept mapping task</a:t>
            </a:r>
            <a:endParaRPr lang="es-MX"/>
          </a:p>
          <a:p>
            <a:pPr lvl="8"/>
            <a:r>
              <a:rPr lang="es-MX" dirty="0" smtClean="0" sz="1000"/>
              <a:t>properties</a:t>
            </a:r>
            <a:endParaRPr lang="es-MX"/>
          </a:p>
          <a:p>
            <a:pPr lvl="8"/>
            <a:r>
              <a:rPr lang="es-MX" dirty="0" smtClean="0" sz="1000"/>
              <a:t>"The concept mapping task is defined by those procedures that result in the construction of a concept map representing a student's knowledge. There is a variety of ways such maps may be produced. For instance, a map may be constructed by the evaluator based on student responses to an activity such as an interview or a word association task. Alternatively, students may be asked to construct a concept map themselves using pencil and paper. As this second type of task seems most practical for classroom applications, this type of concept mapping task was used in the assessments evaluated in this study."</a:t>
            </a:r>
            <a:r>
              <a:rPr lang="es-MX" dirty="0" smtClean="0" sz="1000"/>
              <a:t> - </a:t>
            </a:r>
            <a:r>
              <a:rPr lang="es-MX" dirty="0" smtClean="0" sz="1000">
                <a:hlinkClick r:id="linkId2078501241"/>
              </a:rPr>
              <a:t>https://www.mendeley.com/reference-manager/reader/2e7a68b4-6f6c-3075-9e89-a755bb3999b2/3bed7713-a20b-6fe5-4ac9-71a69c01c196#3</a:t>
            </a:r>
            <a:endParaRPr lang="es-MX"/>
          </a:p>
          <a:p>
            <a:pPr lvl="8"/>
            <a:r>
              <a:rPr lang="es-MX" dirty="0" smtClean="0" sz="1000"/>
              <a:t>". Novak and Gowin noted that the act of mapping is a creative activity, in which the learner must exert effort to clarify meanings, by identifying important concepts, relationshi ps, and structure within a specified domain of knowledge"</a:t>
            </a:r>
            <a:r>
              <a:rPr lang="es-MX" dirty="0" smtClean="0" sz="1000"/>
              <a:t> - </a:t>
            </a:r>
            <a:r>
              <a:rPr lang="es-MX" dirty="0" smtClean="0" sz="1000">
                <a:hlinkClick r:id="linkId2078482261"/>
              </a:rPr>
              <a:t>https://www.mendeley.com/reference-manager/reader/383645c9-7c4c-3b0f-bedd-bd4de61c2e85/79331356-190c-5fd9-5c8c-ca5f204f2af6#23</a:t>
            </a:r>
            <a:endParaRPr lang="es-MX"/>
          </a:p>
          <a:p>
            <a:pPr lvl="8"/>
            <a:r>
              <a:rPr lang="es-MX" dirty="0" smtClean="0" sz="1000"/>
              <a:t>activities</a:t>
            </a:r>
            <a:endParaRPr lang="es-MX"/>
          </a:p>
          <a:p>
            <a:pPr lvl="8"/>
            <a:r>
              <a:rPr lang="es-MX" dirty="0" smtClean="0" sz="1000"/>
              <a:t>Define the topic or focus question</a:t>
            </a:r>
            <a:endParaRPr lang="es-MX"/>
          </a:p>
          <a:p>
            <a:pPr lvl="8"/>
            <a:r>
              <a:rPr lang="es-MX" dirty="0" smtClean="0" sz="1000"/>
              <a:t>Identify  and  list  the  most important concepts</a:t>
            </a:r>
            <a:endParaRPr lang="es-MX"/>
          </a:p>
          <a:p>
            <a:pPr lvl="8"/>
            <a:r>
              <a:rPr lang="es-MX" dirty="0" smtClean="0" sz="1000"/>
              <a:t>Concepts  are  ordered  from most  general  to  the  most  specific,</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 known solution for a known problem</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Describe Practice (1/7)</a:t>
            </a:r>
            <a:endParaRPr lang="es-MX"/>
          </a:p>
        </p:txBody>
      </p:sp>
      <p:sp>
        <p:nvSpPr>
          <p:cNvPr id="3" name="Content Placeholder 2"/>
          <p:cNvSpPr>
            <a:spLocks noGrp="1"/>
          </p:cNvSpPr>
          <p:nvPr>
            <p:ph idx="1"/>
          </p:nvPr>
        </p:nvSpPr>
        <p:spPr/>
        <p:txBody>
          <a:bodyPr>
            <a:noAutofit/>
          </a:bodyPr>
          <a:lstStyle/>
          <a:p>
            <a:r>
              <a:rPr lang="es-MX" dirty="0" smtClean="0" sz="1200"/>
              <a:t>Concept mapping from learning from text in education</a:t>
            </a:r>
            <a:endParaRPr lang="es-MX"/>
          </a:p>
          <a:p>
            <a:pPr lvl="1"/>
            <a:r>
              <a:rPr lang="es-MX" dirty="0" smtClean="0" sz="1100"/>
              <a:t>...is a generalization of...</a:t>
            </a:r>
            <a:endParaRPr lang="es-MX"/>
          </a:p>
          <a:p>
            <a:pPr lvl="2"/>
            <a:r>
              <a:rPr lang="es-MX" dirty="0" smtClean="0" sz="1050"/>
              <a:t>Concept mapping...</a:t>
            </a:r>
            <a:endParaRPr lang="es-MX"/>
          </a:p>
          <a:p>
            <a:pPr lvl="3"/>
            <a:r>
              <a:rPr lang="es-MX" dirty="0" smtClean="0" sz="1000"/>
              <a:t>What is Concept mapping?</a:t>
            </a:r>
            <a:endParaRPr lang="es-MX"/>
          </a:p>
          <a:p>
            <a:pPr lvl="4"/>
            <a:r>
              <a:rPr lang="es-MX" dirty="0" smtClean="0" sz="1000"/>
              <a:t>Concept maps are diagrams that reflect how we personally organize and understand the relevant knowledge about a given topic or focus question. Since they were developed in the course of Novak’s research program, a large body of literature has arised pertaining to the use of Concept Mapping for educational purposes in educational settings fostering concept maps as a recognized tool for teaching and learning.</a:t>
            </a:r>
            <a:endParaRPr lang="es-MX"/>
          </a:p>
          <a:p>
            <a:pPr lvl="4"/>
            <a:r>
              <a:rPr lang="es-MX" dirty="0" smtClean="0" sz="1000"/>
              <a:t>"Concept maps are effective tools that assist learners in organising and representing knowledge."</a:t>
            </a:r>
            <a:r>
              <a:rPr lang="es-MX" dirty="0" smtClean="0" sz="1000"/>
              <a:t> - </a:t>
            </a:r>
            <a:r>
              <a:rPr lang="es-MX" dirty="0" smtClean="0" sz="1000">
                <a:hlinkClick r:id="linkId2078612236"/>
              </a:rPr>
              <a:t>https://www.mendeley.com/viewer/?fileId=67b9f68e-57b8-ff45-0cb7-f696574a99fe&amp;documentId=be0e9ab9-770b-3585-a4c1-31afafe21302#1</a:t>
            </a:r>
            <a:endParaRPr lang="es-MX"/>
          </a:p>
          <a:p>
            <a:pPr lvl="4"/>
            <a:r>
              <a:rPr lang="es-MX" dirty="0" smtClean="0" sz="1000"/>
              <a:t>"Concept maps are sensemaking tools t hat connect many ideas, objects, and events within a domain and, as a result, help organise and visualise knowledge "</a:t>
            </a:r>
            <a:r>
              <a:rPr lang="es-MX" dirty="0" smtClean="0" sz="1000"/>
              <a:t> - </a:t>
            </a:r>
            <a:r>
              <a:rPr lang="es-MX" dirty="0" smtClean="0" sz="1000">
                <a:hlinkClick r:id="linkId2078612239"/>
              </a:rPr>
              <a:t>https://www.mendeley.com/viewer/?fileId=120052e3-9f69-251b-24c8-036cefa6757a&amp;documentId=d371dbcd-d918-3418-a181-db15cbeb27e7#3</a:t>
            </a:r>
            <a:endParaRPr lang="es-MX"/>
          </a:p>
          <a:p>
            <a:pPr lvl="3"/>
            <a:r>
              <a:rPr lang="es-MX" dirty="0" smtClean="0" sz="1000"/>
              <a:t>Concept mapping in education</a:t>
            </a:r>
            <a:endParaRPr lang="es-MX"/>
          </a:p>
          <a:p>
            <a:pPr lvl="4"/>
            <a:r>
              <a:rPr lang="es-MX" dirty="0" smtClean="0" sz="1000"/>
              <a:t>"Numerous educational applications of Concept Mapping can be identified. Including as: 1) a scaffold for understanding, 2) a tool for the cons olidation of  educational experiences, 3) a tool for improveme nt of affective conditions for learning, 4) an aid or alternative to traditional writing assi gnments, 5) a tool to teach critical thinking, 6) a mediating representation for supporting in teraction among learners, and 7) an aid to the process of learning by teaching"</a:t>
            </a:r>
            <a:r>
              <a:rPr lang="es-MX" dirty="0" smtClean="0" sz="1000"/>
              <a:t> - </a:t>
            </a:r>
            <a:r>
              <a:rPr lang="es-MX" dirty="0" smtClean="0" sz="1000">
                <a:hlinkClick r:id="linkId2078470732"/>
              </a:rPr>
              <a:t>https://www.mendeley.com/reference-manager/reader/383645c9-7c4c-3b0f-bedd-bd4de61c2e85/79331356-190c-5fd9-5c8c-ca5f204f2af6#10</a:t>
            </a:r>
            <a:endParaRPr lang="es-MX"/>
          </a:p>
          <a:p>
            <a:pPr lvl="4"/>
            <a:r>
              <a:rPr lang="es-MX" dirty="0" smtClean="0" sz="1000"/>
              <a:t>"Concept Mapping has been put to many uses in education, business and government ... The process of Concept Mapping for educational purposes can foster the learning of well-integrated structural knowledge as opposed to the memorization of fragmentary, unintegrated facts."</a:t>
            </a:r>
            <a:r>
              <a:rPr lang="es-MX" dirty="0" smtClean="0" sz="1000"/>
              <a:t> - </a:t>
            </a:r>
            <a:r>
              <a:rPr lang="es-MX" dirty="0" smtClean="0" sz="1000">
                <a:hlinkClick r:id="linkId2078470731"/>
              </a:rPr>
              <a:t>https://www.mendeley.com/reference-manager/reader/383645c9-7c4c-3b0f-bedd-bd4de61c2e85/79331356-190c-5fd9-5c8c-ca5f204f2af6#8</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Describe Practice (2/7)</a:t>
            </a:r>
            <a:endParaRPr lang="es-MX"/>
          </a:p>
        </p:txBody>
      </p:sp>
      <p:sp>
        <p:nvSpPr>
          <p:cNvPr id="3" name="Content Placeholder 2"/>
          <p:cNvSpPr>
            <a:spLocks noGrp="1"/>
          </p:cNvSpPr>
          <p:nvPr>
            <p:ph idx="1"/>
          </p:nvPr>
        </p:nvSpPr>
        <p:spPr/>
        <p:txBody>
          <a:bodyPr>
            <a:noAutofit/>
          </a:bodyPr>
          <a:lstStyle/>
          <a:p>
            <a:pPr lvl="4"/>
            <a:r>
              <a:rPr lang="es-MX" dirty="0" smtClean="0" sz="1000"/>
              <a:t>"They are often used as media for constructive learn activities and as commnunication aids in lectures, study materials, and collaborative learning "</a:t>
            </a:r>
            <a:r>
              <a:rPr lang="es-MX" dirty="0" smtClean="0" sz="1000"/>
              <a:t> - </a:t>
            </a:r>
            <a:r>
              <a:rPr lang="es-MX" dirty="0" smtClean="0" sz="1000">
                <a:hlinkClick r:id="linkId2078609523"/>
              </a:rPr>
              <a:t>https://www.mendeley.com/viewer/?fileId=17d36404-4c90-4f05-42d8-da7b098abeda&amp;documentId=3929cf81-c0d3-3591-b561-efd721ac5e2a#1</a:t>
            </a:r>
            <a:endParaRPr lang="es-MX"/>
          </a:p>
          <a:p>
            <a:pPr lvl="4"/>
            <a:r>
              <a:rPr lang="es-MX" dirty="0" smtClean="0" sz="1000"/>
              <a:t>"A concept map is also able to represent personal knowledge, é.g. when a student is asked to generate a concept map specifying his/her personal understanding of a specific domain. "</a:t>
            </a:r>
            <a:r>
              <a:rPr lang="es-MX" dirty="0" smtClean="0" sz="1000"/>
              <a:t> - </a:t>
            </a:r>
            <a:r>
              <a:rPr lang="es-MX" dirty="0" smtClean="0" sz="1000">
                <a:hlinkClick r:id="linkId2078609528"/>
              </a:rPr>
              <a:t>https://www.mendeley.com/viewer/?fileId=7b1ed3d4-4837-797f-060b-c18604ea92f6&amp;documentId=8b69e11a-bf2f-3c1d-a317-4a225e6f6875#3</a:t>
            </a:r>
            <a:endParaRPr lang="es-MX"/>
          </a:p>
          <a:p>
            <a:pPr lvl="4"/>
            <a:r>
              <a:rPr lang="es-MX" dirty="0" smtClean="0" sz="1000"/>
              <a:t>"Maps can be used as an assessment tool to identify understanding about concepts and relations. Additionally, these concept maps can be used as an intelligent suggester to recommend concepts, propositions, and existing concept maps from the web. In the educational context, these maps can provide scaffolding aid for students to construct their own concept maps. Concept mapping has also been utilised widely in question generation (Olney et al. 2012 ) and question answering (Dali et al. 2009 ). The preliminary concept maps extracted from this research can also be extended as an ontology for domain modeling in intelligent systems."</a:t>
            </a:r>
            <a:r>
              <a:rPr lang="es-MX" dirty="0" smtClean="0" sz="1000"/>
              <a:t> - </a:t>
            </a:r>
            <a:r>
              <a:rPr lang="es-MX" dirty="0" smtClean="0" sz="1000">
                <a:hlinkClick r:id="linkId2078609529"/>
              </a:rPr>
              <a:t>https://www.mendeley.com/viewer/?fileId=67b9f68e-57b8-ff45-0cb7-f696574a99fe&amp;documentId=be0e9ab9-770b-3585-a4c1-31afafe21302#3</a:t>
            </a:r>
            <a:endParaRPr lang="es-MX"/>
          </a:p>
          <a:p>
            <a:pPr lvl="4"/>
            <a:r>
              <a:rPr lang="es-MX" dirty="0" smtClean="0" sz="1000"/>
              <a:t>"Concept mapping is recognised as a valuable educational visualisation technique, which assists students in organising, sharing and representing knowledge."</a:t>
            </a:r>
            <a:r>
              <a:rPr lang="es-MX" dirty="0" smtClean="0" sz="1000"/>
              <a:t> - </a:t>
            </a:r>
            <a:r>
              <a:rPr lang="es-MX" dirty="0" smtClean="0" sz="1000">
                <a:hlinkClick r:id="linkId2078609530"/>
              </a:rPr>
              <a:t>https://www.mendeley.com/viewer/?fileId=67b9f68e-57b8-ff45-0cb7-f696574a99fe&amp;amp;documentId=be0e9ab9-770b-3585-a4c1-31afafe21302#1</a:t>
            </a:r>
            <a:endParaRPr lang="es-MX"/>
          </a:p>
          <a:p>
            <a:pPr lvl="1"/>
            <a:r>
              <a:rPr lang="es-MX" dirty="0" smtClean="0" sz="1100"/>
              <a:t>properties</a:t>
            </a:r>
            <a:endParaRPr lang="es-MX"/>
          </a:p>
          <a:p>
            <a:pPr lvl="2"/>
            <a:r>
              <a:rPr lang="es-MX" dirty="0" smtClean="0" sz="1050"/>
              <a:t>benifits</a:t>
            </a:r>
            <a:endParaRPr lang="es-MX"/>
          </a:p>
          <a:p>
            <a:pPr lvl="3"/>
            <a:r>
              <a:rPr lang="es-MX" dirty="0" smtClean="0" sz="1000"/>
              <a:t>properties</a:t>
            </a:r>
            <a:endParaRPr lang="es-MX"/>
          </a:p>
          <a:p>
            <a:pPr lvl="4"/>
            <a:r>
              <a:rPr lang="es-MX" dirty="0" smtClean="0" sz="1000"/>
              <a:t>autonomous learning and depth learning</a:t>
            </a:r>
            <a:endParaRPr lang="es-MX"/>
          </a:p>
          <a:p>
            <a:pPr lvl="5"/>
            <a:r>
              <a:rPr lang="es-MX" dirty="0" smtClean="0" sz="1000"/>
              <a:t>"graphic organization construction by the readers themselves is effective in promoting autonomous learning and enhancing the depth of learning,"</a:t>
            </a:r>
            <a:r>
              <a:rPr lang="es-MX" dirty="0" smtClean="0" sz="1000"/>
              <a:t> - </a:t>
            </a:r>
            <a:r>
              <a:rPr lang="es-MX" dirty="0" smtClean="0" sz="1000">
                <a:hlinkClick r:id="linkId2078472553"/>
              </a:rPr>
              <a:t>https://www.mendeley.com/reference-manager/reader/9a0d2bc5-ee17-38b3-a371-1ca5d7955008/0e083f8d-27f8-5137-527f-2b4bdb6ad7be#4</a:t>
            </a:r>
            <a:endParaRPr lang="es-MX"/>
          </a:p>
          <a:p>
            <a:pPr lvl="5"/>
            <a:r>
              <a:rPr lang="es-MX" dirty="0" smtClean="0" sz="1000"/>
              <a:t>Mapping activity fosters qualities as reflection on one’s understanding and autonomous learning and involves students in a cognitive process that helps them to focus on relevant aspects of the learning material"</a:t>
            </a:r>
            <a:r>
              <a:rPr lang="es-MX" dirty="0" smtClean="0" sz="1000"/>
              <a:t> - </a:t>
            </a:r>
            <a:r>
              <a:rPr lang="es-MX" dirty="0" smtClean="0" sz="1000">
                <a:hlinkClick r:id="linkId2078474048"/>
              </a:rPr>
              <a:t>https://www.mendeley.com/reference-manager/reader/9a0d2bc5-ee17-38b3-a371-1ca5d7955008/0e083f8d-27f8-5137-527f-2b4bdb6ad7be#4</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Describe Practice (3/7)</a:t>
            </a:r>
            <a:endParaRPr lang="es-MX"/>
          </a:p>
        </p:txBody>
      </p:sp>
      <p:sp>
        <p:nvSpPr>
          <p:cNvPr id="3" name="Content Placeholder 2"/>
          <p:cNvSpPr>
            <a:spLocks noGrp="1"/>
          </p:cNvSpPr>
          <p:nvPr>
            <p:ph idx="1"/>
          </p:nvPr>
        </p:nvSpPr>
        <p:spPr/>
        <p:txBody>
          <a:bodyPr>
            <a:noAutofit/>
          </a:bodyPr>
          <a:lstStyle/>
          <a:p>
            <a:pPr lvl="4"/>
            <a:r>
              <a:rPr lang="es-MX" dirty="0" smtClean="0" sz="1000"/>
              <a:t>text comprehension and summarization</a:t>
            </a:r>
            <a:endParaRPr lang="es-MX"/>
          </a:p>
          <a:p>
            <a:pPr lvl="5"/>
            <a:r>
              <a:rPr lang="es-MX" dirty="0" smtClean="0" sz="1000"/>
              <a:t>"map-correction method enhanced text comprehension and summarization abilities and that the scaffold-fading method facilitated summarization ability."</a:t>
            </a:r>
            <a:r>
              <a:rPr lang="es-MX" dirty="0" smtClean="0" sz="1000"/>
              <a:t> - </a:t>
            </a:r>
            <a:r>
              <a:rPr lang="es-MX" dirty="0" smtClean="0" sz="1000">
                <a:hlinkClick r:id="linkId2078501238"/>
              </a:rPr>
              <a:t>https://www.mendeley.com/reference-manager/reader/9a0d2bc5-ee17-38b3-a371-1ca5d7955008/0e083f8d-27f8-5137-527f-2b4bdb6ad7be#2</a:t>
            </a:r>
            <a:endParaRPr lang="es-MX"/>
          </a:p>
          <a:p>
            <a:pPr lvl="5"/>
            <a:r>
              <a:rPr lang="es-MX" dirty="0" smtClean="0" sz="1000"/>
              <a:t>Concept maps are considered a valuable tool for learning from texts enhancing text comprehension and summarization</a:t>
            </a:r>
            <a:endParaRPr lang="es-MX"/>
          </a:p>
          <a:p>
            <a:pPr lvl="6"/>
            <a:r>
              <a:rPr lang="es-MX" dirty="0" smtClean="0" sz="1000"/>
              <a:t>Functions</a:t>
            </a:r>
            <a:endParaRPr lang="es-MX"/>
          </a:p>
          <a:p>
            <a:pPr lvl="7"/>
            <a:r>
              <a:rPr lang="es-MX" dirty="0" smtClean="0" sz="1000"/>
              <a:t>Concept mapping as a follow-up strategy in text learning can have several important functions. As Hilbert &amp; Renkl mentioned in their work, there can be differentiated four main functions: foster elaboration processes, reduction of content enhancing the acquisition and retention of macro level ideas, facilitate the construction of coherence and support metacognitive processes.</a:t>
            </a:r>
            <a:endParaRPr lang="es-MX"/>
          </a:p>
          <a:p>
            <a:pPr lvl="8"/>
            <a:r>
              <a:rPr lang="es-MX" dirty="0" smtClean="0" sz="1000"/>
              <a:t>properties</a:t>
            </a:r>
            <a:endParaRPr lang="es-MX"/>
          </a:p>
          <a:p>
            <a:pPr lvl="8"/>
            <a:r>
              <a:rPr lang="es-MX" dirty="0" smtClean="0" sz="1000"/>
              <a:t>Reduction</a:t>
            </a:r>
            <a:endParaRPr lang="es-MX"/>
          </a:p>
          <a:p>
            <a:pPr lvl="8"/>
            <a:r>
              <a:rPr lang="es-MX" dirty="0" smtClean="0" sz="1000"/>
              <a:t>properties</a:t>
            </a:r>
            <a:endParaRPr lang="es-MX"/>
          </a:p>
          <a:p>
            <a:pPr lvl="8"/>
            <a:r>
              <a:rPr lang="es-MX" dirty="0" smtClean="0" sz="10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r>
              <a:rPr lang="es-MX" dirty="0" smtClean="0" sz="1000"/>
              <a:t> - </a:t>
            </a:r>
            <a:r>
              <a:rPr lang="es-MX" dirty="0" smtClean="0" sz="1000">
                <a:hlinkClick r:id="linkId2078492090"/>
              </a:rPr>
              <a:t>https://www.mendeley.com/viewer/?fileId=2622cfbe-68c7-05dd-2781-47bdeb9578a3&amp;amp;documentId=575631d4-425b-3944-a843-dfcb90dd8107#2</a:t>
            </a:r>
            <a:endParaRPr lang="es-MX"/>
          </a:p>
          <a:p>
            <a:pPr lvl="8"/>
            <a:r>
              <a:rPr lang="es-MX" dirty="0" smtClean="0" sz="1000"/>
              <a:t>Coherence</a:t>
            </a:r>
            <a:endParaRPr lang="es-MX"/>
          </a:p>
          <a:p>
            <a:pPr lvl="8"/>
            <a:r>
              <a:rPr lang="es-MX" dirty="0" smtClean="0" sz="1000"/>
              <a:t>properties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Describe Practice (4/7)</a:t>
            </a:r>
            <a:endParaRPr lang="es-MX"/>
          </a:p>
        </p:txBody>
      </p:sp>
      <p:sp>
        <p:nvSpPr>
          <p:cNvPr id="3" name="Content Placeholder 2"/>
          <p:cNvSpPr>
            <a:spLocks noGrp="1"/>
          </p:cNvSpPr>
          <p:nvPr>
            <p:ph idx="1"/>
          </p:nvPr>
        </p:nvSpPr>
        <p:spPr/>
        <p:txBody>
          <a:bodyPr>
            <a:noAutofit/>
          </a:bodyPr>
          <a:lstStyle/>
          <a:p>
            <a:pPr lvl="8"/>
            <a:r>
              <a:rPr lang="es-MX" dirty="0" smtClean="0" sz="10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r>
              <a:rPr lang="es-MX" dirty="0" smtClean="0" sz="1000"/>
              <a:t> - </a:t>
            </a:r>
            <a:r>
              <a:rPr lang="es-MX" dirty="0" smtClean="0" sz="1000">
                <a:hlinkClick r:id="linkId2078492095"/>
              </a:rPr>
              <a:t>https://www.mendeley.com/viewer/?fileId=2622cfbe-68c7-05dd-2781-47bdeb9578a3&amp;amp;documentId=575631d4-425b-3944-a843-dfcb90dd8107#2</a:t>
            </a:r>
            <a:endParaRPr lang="es-MX"/>
          </a:p>
          <a:p>
            <a:pPr lvl="8"/>
            <a:r>
              <a:rPr lang="es-MX" dirty="0" smtClean="0" sz="1000"/>
              <a:t>Elabotation</a:t>
            </a:r>
            <a:endParaRPr lang="es-MX"/>
          </a:p>
          <a:p>
            <a:pPr lvl="8"/>
            <a:r>
              <a:rPr lang="es-MX" dirty="0" smtClean="0" sz="1000"/>
              <a:t>properties</a:t>
            </a:r>
            <a:endParaRPr lang="es-MX"/>
          </a:p>
          <a:p>
            <a:pPr lvl="8"/>
            <a:r>
              <a:rPr lang="es-MX" dirty="0" smtClean="0" sz="10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r>
              <a:rPr lang="es-MX" dirty="0" smtClean="0" sz="1000"/>
              <a:t> - </a:t>
            </a:r>
            <a:r>
              <a:rPr lang="es-MX" dirty="0" smtClean="0" sz="1000">
                <a:hlinkClick r:id="linkId2078492098"/>
              </a:rPr>
              <a:t>https://www.mendeley.com/viewer/?fileId=2622cfbe-68c7-05dd-2781-47bdeb9578a3&amp;amp;documentId=575631d4-425b-3944-a843-dfcb90dd8107#2</a:t>
            </a:r>
            <a:endParaRPr lang="es-MX"/>
          </a:p>
          <a:p>
            <a:pPr lvl="8"/>
            <a:r>
              <a:rPr lang="es-MX" dirty="0" smtClean="0" sz="1000"/>
              <a:t>Metacognitive</a:t>
            </a:r>
            <a:endParaRPr lang="es-MX"/>
          </a:p>
          <a:p>
            <a:pPr lvl="8"/>
            <a:r>
              <a:rPr lang="es-MX" dirty="0" smtClean="0" sz="1000"/>
              <a:t>properties</a:t>
            </a:r>
            <a:endParaRPr lang="es-MX"/>
          </a:p>
          <a:p>
            <a:pPr lvl="8"/>
            <a:r>
              <a:rPr lang="es-MX" dirty="0" smtClean="0" sz="10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r>
              <a:rPr lang="es-MX" dirty="0" smtClean="0" sz="1000"/>
              <a:t> - </a:t>
            </a:r>
            <a:r>
              <a:rPr lang="es-MX" dirty="0" smtClean="0" sz="1000">
                <a:hlinkClick r:id="linkId2078492102"/>
              </a:rPr>
              <a:t>https://www.mendeley.com/viewer/?fileId=2622cfbe-68c7-05dd-2781-47bdeb9578a3&amp;amp;amp;documentId=575631d4-425b-3944-a843-dfcb90dd8107#2</a:t>
            </a:r>
            <a:endParaRPr lang="es-MX"/>
          </a:p>
          <a:p>
            <a:pPr lvl="4"/>
            <a:r>
              <a:rPr lang="es-MX" dirty="0" smtClean="0" sz="1000"/>
              <a:t>diagnosis of misunderstandings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Describe Practice (5/7)</a:t>
            </a:r>
            <a:endParaRPr lang="es-MX"/>
          </a:p>
        </p:txBody>
      </p:sp>
      <p:sp>
        <p:nvSpPr>
          <p:cNvPr id="3" name="Content Placeholder 2"/>
          <p:cNvSpPr>
            <a:spLocks noGrp="1"/>
          </p:cNvSpPr>
          <p:nvPr>
            <p:ph idx="1"/>
          </p:nvPr>
        </p:nvSpPr>
        <p:spPr/>
        <p:txBody>
          <a:bodyPr>
            <a:noAutofit/>
          </a:bodyPr>
          <a:lstStyle/>
          <a:p>
            <a:pPr lvl="5"/>
            <a:r>
              <a:rPr lang="es-MX" dirty="0" smtClean="0" sz="1000"/>
              <a:t>properties</a:t>
            </a:r>
            <a:endParaRPr lang="es-MX"/>
          </a:p>
          <a:p>
            <a:pPr lvl="6"/>
            <a:r>
              <a:rPr lang="es-MX" dirty="0" smtClean="0" sz="1000"/>
              <a:t>"concept mapping tasks may be more useful for the diagnosis of students’ misunderstandings owing to their sensitivity to (a) the structural nature of student knowledge, (b) intrusions or distortions in students’ understanding of content, and (c) errors of omission (Surber, 1984). "</a:t>
            </a:r>
            <a:r>
              <a:rPr lang="es-MX" dirty="0" smtClean="0" sz="1000"/>
              <a:t> - </a:t>
            </a:r>
            <a:r>
              <a:rPr lang="es-MX" dirty="0" smtClean="0" sz="1000">
                <a:hlinkClick r:id="linkId2078501244"/>
              </a:rPr>
              <a:t>https://www.mendeley.com/reference-manager/reader/2e7a68b4-6f6c-3075-9e89-a755bb3999b2/3bed7713-a20b-6fe5-4ac9-71a69c01c196#2</a:t>
            </a:r>
            <a:endParaRPr lang="es-MX"/>
          </a:p>
          <a:p>
            <a:pPr lvl="6"/>
            <a:r>
              <a:rPr lang="es-MX" dirty="0" smtClean="0" sz="1000"/>
              <a:t>"Teachers and students are often able to more early identify misconceptions within the context of a Concept Map."</a:t>
            </a:r>
            <a:r>
              <a:rPr lang="es-MX" dirty="0" smtClean="0" sz="1000"/>
              <a:t> - </a:t>
            </a:r>
            <a:r>
              <a:rPr lang="es-MX" dirty="0" smtClean="0" sz="1000">
                <a:hlinkClick r:id="linkId2078662873"/>
              </a:rPr>
              <a:t>https://www.mendeley.com/viewer/?fileId=44a7c65d-7e07-f551-20ed-00327e069c47&amp;documentId=71e81ea0-e531-390c-9e64-b6b08dfec86d#23</a:t>
            </a:r>
            <a:endParaRPr lang="es-MX"/>
          </a:p>
          <a:p>
            <a:pPr lvl="1"/>
            <a:r>
              <a:rPr lang="es-MX" dirty="0" smtClean="0" sz="1100"/>
              <a:t>activities</a:t>
            </a:r>
            <a:endParaRPr lang="es-MX"/>
          </a:p>
          <a:p>
            <a:pPr lvl="2"/>
            <a:r>
              <a:rPr lang="es-MX" dirty="0" smtClean="0" sz="1050"/>
              <a:t>During a concept mapping, students may be asked to construct the concept map (from scratch or using a list of concepts/relationships) to reflect their understanding and measurement of the text comprehension from the given resources</a:t>
            </a:r>
            <a:endParaRPr lang="es-MX"/>
          </a:p>
          <a:p>
            <a:pPr lvl="3"/>
            <a:r>
              <a:rPr lang="es-MX" dirty="0" smtClean="0" sz="1000"/>
              <a:t>"depending on the validation objectives, a set of different procedures for posing a concépt mapping task is available. Applying the ‘construct-a-map’ or ‘map  creation’ method (e.g. Ruiz-Primo, 2000), individuals are asked to generate a concept map cóncerning a specific knowlëdge domain from scratch either by providing concepts and/or relations or not"</a:t>
            </a:r>
            <a:r>
              <a:rPr lang="es-MX" dirty="0" smtClean="0" sz="1000"/>
              <a:t> - </a:t>
            </a:r>
            <a:r>
              <a:rPr lang="es-MX" dirty="0" smtClean="0" sz="1000">
                <a:hlinkClick r:id="linkId2078543494"/>
              </a:rPr>
              <a:t>https://www.mendeley.com/reference-manager/reader/8b69e11a-bf2f-3c1d-a317-4a225e6f6875/7b1ed3d4-4837-797f-060b-c18604ea92f6#4</a:t>
            </a:r>
            <a:endParaRPr lang="es-MX"/>
          </a:p>
          <a:p>
            <a:pPr lvl="3"/>
            <a:r>
              <a:rPr lang="es-MX" dirty="0" smtClean="0" sz="1000"/>
              <a:t>subactivities</a:t>
            </a:r>
            <a:endParaRPr lang="es-MX"/>
          </a:p>
          <a:p>
            <a:pPr lvl="4"/>
            <a:r>
              <a:rPr lang="es-MX" dirty="0" smtClean="0" sz="1000"/>
              <a:t>"A concept map assessment is composed of two parts: (a) a concept mapping task, and (b) concept map evaluation. "</a:t>
            </a:r>
            <a:r>
              <a:rPr lang="es-MX" dirty="0" smtClean="0" sz="1000"/>
              <a:t> - </a:t>
            </a:r>
            <a:r>
              <a:rPr lang="es-MX" dirty="0" smtClean="0" sz="1000">
                <a:hlinkClick r:id="linkId2078501237"/>
              </a:rPr>
              <a:t>https://www.mendeley.com/reference-manager/reader/2e7a68b4-6f6c-3075-9e89-a755bb3999b2/3bed7713-a20b-6fe5-4ac9-71a69c01c196#3</a:t>
            </a:r>
            <a:endParaRPr lang="es-MX"/>
          </a:p>
          <a:p>
            <a:pPr lvl="5"/>
            <a:r>
              <a:rPr lang="es-MX" dirty="0" smtClean="0" sz="1000"/>
              <a:t>subactivities</a:t>
            </a:r>
            <a:endParaRPr lang="es-MX"/>
          </a:p>
          <a:p>
            <a:pPr lvl="6"/>
            <a:r>
              <a:rPr lang="es-MX" dirty="0" smtClean="0" sz="1000"/>
              <a:t>Concept mapping task</a:t>
            </a:r>
            <a:endParaRPr lang="es-MX"/>
          </a:p>
          <a:p>
            <a:pPr lvl="7"/>
            <a:r>
              <a:rPr lang="es-MX" dirty="0" smtClean="0" sz="1000"/>
              <a:t>properties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Describe Practice (6/7)</a:t>
            </a:r>
            <a:endParaRPr lang="es-MX"/>
          </a:p>
        </p:txBody>
      </p:sp>
      <p:sp>
        <p:nvSpPr>
          <p:cNvPr id="3" name="Content Placeholder 2"/>
          <p:cNvSpPr>
            <a:spLocks noGrp="1"/>
          </p:cNvSpPr>
          <p:nvPr>
            <p:ph idx="1"/>
          </p:nvPr>
        </p:nvSpPr>
        <p:spPr/>
        <p:txBody>
          <a:bodyPr>
            <a:noAutofit/>
          </a:bodyPr>
          <a:lstStyle/>
          <a:p>
            <a:pPr lvl="8"/>
            <a:r>
              <a:rPr lang="es-MX" dirty="0" smtClean="0" sz="1000"/>
              <a:t>"The concept mapping task is defined by those procedures that result in the construction of a concept map representing a student's knowledge. There is a variety of ways such maps may be produced. For instance, a map may be constructed by the evaluator based on student responses to an activity such as an interview or a word association task. Alternatively, students may be asked to construct a concept map themselves using pencil and paper. As this second type of task seems most practical for classroom applications, this type of concept mapping task was used in the assessments evaluated in this study."</a:t>
            </a:r>
            <a:r>
              <a:rPr lang="es-MX" dirty="0" smtClean="0" sz="1000"/>
              <a:t> - </a:t>
            </a:r>
            <a:r>
              <a:rPr lang="es-MX" dirty="0" smtClean="0" sz="1000">
                <a:hlinkClick r:id="linkId2078501241"/>
              </a:rPr>
              <a:t>https://www.mendeley.com/reference-manager/reader/2e7a68b4-6f6c-3075-9e89-a755bb3999b2/3bed7713-a20b-6fe5-4ac9-71a69c01c196#3</a:t>
            </a:r>
            <a:endParaRPr lang="es-MX"/>
          </a:p>
          <a:p>
            <a:pPr lvl="8"/>
            <a:r>
              <a:rPr lang="es-MX" dirty="0" smtClean="0" sz="1000"/>
              <a:t>". Novak and Gowin noted that the act of mapping is a creative activity, in which the learner must exert effort to clarify meanings, by identifying important concepts, relationshi ps, and structure within a specified domain of knowledge"</a:t>
            </a:r>
            <a:r>
              <a:rPr lang="es-MX" dirty="0" smtClean="0" sz="1000"/>
              <a:t> - </a:t>
            </a:r>
            <a:r>
              <a:rPr lang="es-MX" dirty="0" smtClean="0" sz="1000">
                <a:hlinkClick r:id="linkId2078482261"/>
              </a:rPr>
              <a:t>https://www.mendeley.com/reference-manager/reader/383645c9-7c4c-3b0f-bedd-bd4de61c2e85/79331356-190c-5fd9-5c8c-ca5f204f2af6#23</a:t>
            </a:r>
            <a:endParaRPr lang="es-MX"/>
          </a:p>
          <a:p>
            <a:pPr lvl="8"/>
            <a:r>
              <a:rPr lang="es-MX" dirty="0" smtClean="0" sz="1000"/>
              <a:t>activities</a:t>
            </a:r>
            <a:endParaRPr lang="es-MX"/>
          </a:p>
          <a:p>
            <a:pPr lvl="8"/>
            <a:r>
              <a:rPr lang="es-MX" dirty="0" smtClean="0" sz="1000"/>
              <a:t>Define the topic or focus question</a:t>
            </a:r>
            <a:endParaRPr lang="es-MX"/>
          </a:p>
          <a:p>
            <a:pPr lvl="8"/>
            <a:r>
              <a:rPr lang="es-MX" dirty="0" smtClean="0" sz="1000"/>
              <a:t>Identify  and  list  the  most important concepts</a:t>
            </a:r>
            <a:endParaRPr lang="es-MX"/>
          </a:p>
          <a:p>
            <a:pPr lvl="8"/>
            <a:r>
              <a:rPr lang="es-MX" dirty="0" smtClean="0" sz="1000"/>
              <a:t>Concepts  are  ordered  from most  general  to  the  most  specific,</a:t>
            </a:r>
            <a:endParaRPr lang="es-MX"/>
          </a:p>
          <a:p>
            <a:pPr lvl="8"/>
            <a:r>
              <a:rPr lang="es-MX" dirty="0" smtClean="0" sz="1000"/>
              <a:t>Links are added &amp; Linking phrases are added (generic concepts: canBe, has, causes)</a:t>
            </a:r>
            <a:endParaRPr lang="es-MX"/>
          </a:p>
          <a:p>
            <a:pPr lvl="8"/>
            <a:r>
              <a:rPr lang="es-MX" dirty="0" smtClean="0" sz="1000"/>
              <a:t>Cross-links are added</a:t>
            </a:r>
            <a:endParaRPr lang="es-MX"/>
          </a:p>
          <a:p>
            <a:pPr lvl="8"/>
            <a:r>
              <a:rPr lang="es-MX" dirty="0" smtClean="0" sz="1000"/>
              <a:t>The map is reviewed</a:t>
            </a:r>
            <a:endParaRPr lang="es-MX"/>
          </a:p>
          <a:p>
            <a:pPr lvl="6"/>
            <a:r>
              <a:rPr lang="es-MX" dirty="0" smtClean="0" sz="1000"/>
              <a:t>Concept map evaluation</a:t>
            </a:r>
            <a:endParaRPr lang="es-MX"/>
          </a:p>
          <a:p>
            <a:pPr lvl="7"/>
            <a:r>
              <a:rPr lang="es-MX" dirty="0" smtClean="0" sz="1000"/>
              <a:t>properties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Describe Practice (7/7)</a:t>
            </a:r>
            <a:endParaRPr lang="es-MX"/>
          </a:p>
        </p:txBody>
      </p:sp>
      <p:sp>
        <p:nvSpPr>
          <p:cNvPr id="3" name="Content Placeholder 2"/>
          <p:cNvSpPr>
            <a:spLocks noGrp="1"/>
          </p:cNvSpPr>
          <p:nvPr>
            <p:ph idx="1"/>
          </p:nvPr>
        </p:nvSpPr>
        <p:spPr/>
        <p:txBody>
          <a:bodyPr>
            <a:noAutofit/>
          </a:bodyPr>
          <a:lstStyle/>
          <a:p>
            <a:pPr lvl="8"/>
            <a:r>
              <a:rPr lang="es-MX" dirty="0" smtClean="0" sz="1000"/>
              <a:t>"A concept map evaluation involves an examination of the content and structure of a con- cept map. The nature of an evaluation may involve making qualitative and/or quantitative ob- servations. The research reported here compares six different evaluation methods"</a:t>
            </a:r>
            <a:r>
              <a:rPr lang="es-MX" dirty="0" smtClean="0" sz="1000"/>
              <a:t> - </a:t>
            </a:r>
            <a:r>
              <a:rPr lang="es-MX" dirty="0" smtClean="0" sz="1000">
                <a:hlinkClick r:id="linkId2078501245"/>
              </a:rPr>
              <a:t>https://www.mendeley.com/reference-manager/reader/2e7a68b4-6f6c-3075-9e89-a755bb3999b2/3bed7713-a20b-6fe5-4ac9-71a69c01c196#3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Concept mapping from learning from text in education (1/6)</a:t>
            </a:r>
            <a:endParaRPr lang="es-MX"/>
          </a:p>
        </p:txBody>
      </p:sp>
      <p:sp>
        <p:nvSpPr>
          <p:cNvPr id="3" name="Content Placeholder 2"/>
          <p:cNvSpPr>
            <a:spLocks noGrp="1"/>
          </p:cNvSpPr>
          <p:nvPr>
            <p:ph idx="1"/>
          </p:nvPr>
        </p:nvSpPr>
        <p:spPr/>
        <p:txBody>
          <a:bodyPr>
            <a:noAutofit/>
          </a:bodyPr>
          <a:lstStyle/>
          <a:p>
            <a:r>
              <a:rPr lang="es-MX" dirty="0" smtClean="0" sz="1200"/>
              <a:t>...is a generalization of...</a:t>
            </a:r>
            <a:endParaRPr lang="es-MX"/>
          </a:p>
          <a:p>
            <a:pPr lvl="1"/>
            <a:r>
              <a:rPr lang="es-MX" dirty="0" smtClean="0" sz="1100"/>
              <a:t>Concept mapping...</a:t>
            </a:r>
            <a:endParaRPr lang="es-MX"/>
          </a:p>
          <a:p>
            <a:pPr lvl="2"/>
            <a:r>
              <a:rPr lang="es-MX" dirty="0" smtClean="0" sz="1050"/>
              <a:t>What is Concept mapping?</a:t>
            </a:r>
            <a:endParaRPr lang="es-MX"/>
          </a:p>
          <a:p>
            <a:pPr lvl="3"/>
            <a:r>
              <a:rPr lang="es-MX" dirty="0" smtClean="0" sz="1000"/>
              <a:t>Concept maps are diagrams that reflect how we personally organize and understand the relevant knowledge about a given topic or focus question. Since they were developed in the course of Novak’s research program, a large body of literature has arised pertaining to the use of Concept Mapping for educational purposes in educational settings fostering concept maps as a recognized tool for teaching and learning.</a:t>
            </a:r>
            <a:endParaRPr lang="es-MX"/>
          </a:p>
          <a:p>
            <a:pPr lvl="3"/>
            <a:r>
              <a:rPr lang="es-MX" dirty="0" smtClean="0" sz="1000"/>
              <a:t>"Concept maps are effective tools that assist learners in organising and representing knowledge."</a:t>
            </a:r>
            <a:r>
              <a:rPr lang="es-MX" dirty="0" smtClean="0" sz="1000"/>
              <a:t> - </a:t>
            </a:r>
            <a:r>
              <a:rPr lang="es-MX" dirty="0" smtClean="0" sz="1000">
                <a:hlinkClick r:id="linkId2078612236"/>
              </a:rPr>
              <a:t>https://www.mendeley.com/viewer/?fileId=67b9f68e-57b8-ff45-0cb7-f696574a99fe&amp;documentId=be0e9ab9-770b-3585-a4c1-31afafe21302#1</a:t>
            </a:r>
            <a:endParaRPr lang="es-MX"/>
          </a:p>
          <a:p>
            <a:pPr lvl="3"/>
            <a:r>
              <a:rPr lang="es-MX" dirty="0" smtClean="0" sz="1000"/>
              <a:t>"Concept maps are sensemaking tools t hat connect many ideas, objects, and events within a domain and, as a result, help organise and visualise knowledge "</a:t>
            </a:r>
            <a:r>
              <a:rPr lang="es-MX" dirty="0" smtClean="0" sz="1000"/>
              <a:t> - </a:t>
            </a:r>
            <a:r>
              <a:rPr lang="es-MX" dirty="0" smtClean="0" sz="1000">
                <a:hlinkClick r:id="linkId2078612239"/>
              </a:rPr>
              <a:t>https://www.mendeley.com/viewer/?fileId=120052e3-9f69-251b-24c8-036cefa6757a&amp;documentId=d371dbcd-d918-3418-a181-db15cbeb27e7#3</a:t>
            </a:r>
            <a:endParaRPr lang="es-MX"/>
          </a:p>
          <a:p>
            <a:pPr lvl="2"/>
            <a:r>
              <a:rPr lang="es-MX" dirty="0" smtClean="0" sz="1050"/>
              <a:t>Concept mapping in education</a:t>
            </a:r>
            <a:endParaRPr lang="es-MX"/>
          </a:p>
          <a:p>
            <a:pPr lvl="3"/>
            <a:r>
              <a:rPr lang="es-MX" dirty="0" smtClean="0" sz="1000"/>
              <a:t>"Numerous educational applications of Concept Mapping can be identified. Including as: 1) a scaffold for understanding, 2) a tool for the cons olidation of  educational experiences, 3) a tool for improveme nt of affective conditions for learning, 4) an aid or alternative to traditional writing assi gnments, 5) a tool to teach critical thinking, 6) a mediating representation for supporting in teraction among learners, and 7) an aid to the process of learning by teaching"</a:t>
            </a:r>
            <a:r>
              <a:rPr lang="es-MX" dirty="0" smtClean="0" sz="1000"/>
              <a:t> - </a:t>
            </a:r>
            <a:r>
              <a:rPr lang="es-MX" dirty="0" smtClean="0" sz="1000">
                <a:hlinkClick r:id="linkId2078470732"/>
              </a:rPr>
              <a:t>https://www.mendeley.com/reference-manager/reader/383645c9-7c4c-3b0f-bedd-bd4de61c2e85/79331356-190c-5fd9-5c8c-ca5f204f2af6#10</a:t>
            </a:r>
            <a:endParaRPr lang="es-MX"/>
          </a:p>
          <a:p>
            <a:pPr lvl="3"/>
            <a:r>
              <a:rPr lang="es-MX" dirty="0" smtClean="0" sz="1000"/>
              <a:t>"Concept Mapping has been put to many uses in education, business and government ... The process of Concept Mapping for educational purposes can foster the learning of well-integrated structural knowledge as opposed to the memorization of fragmentary, unintegrated facts."</a:t>
            </a:r>
            <a:r>
              <a:rPr lang="es-MX" dirty="0" smtClean="0" sz="1000"/>
              <a:t> - </a:t>
            </a:r>
            <a:r>
              <a:rPr lang="es-MX" dirty="0" smtClean="0" sz="1000">
                <a:hlinkClick r:id="linkId2078470731"/>
              </a:rPr>
              <a:t>https://www.mendeley.com/reference-manager/reader/383645c9-7c4c-3b0f-bedd-bd4de61c2e85/79331356-190c-5fd9-5c8c-ca5f204f2af6#8</a:t>
            </a:r>
            <a:endParaRPr lang="es-MX"/>
          </a:p>
          <a:p>
            <a:pPr lvl="3"/>
            <a:r>
              <a:rPr lang="es-MX" dirty="0" smtClean="0" sz="1000"/>
              <a:t>"They are often used as media for constructive learn activities and as commnunication aids in lectures, study materials, and collaborative learning "</a:t>
            </a:r>
            <a:r>
              <a:rPr lang="es-MX" dirty="0" smtClean="0" sz="1000"/>
              <a:t> - </a:t>
            </a:r>
            <a:r>
              <a:rPr lang="es-MX" dirty="0" smtClean="0" sz="1000">
                <a:hlinkClick r:id="linkId2078609523"/>
              </a:rPr>
              <a:t>https://www.mendeley.com/viewer/?fileId=17d36404-4c90-4f05-42d8-da7b098abeda&amp;documentId=3929cf81-c0d3-3591-b561-efd721ac5e2a#1</a:t>
            </a:r>
            <a:endParaRPr lang="es-MX"/>
          </a:p>
          <a:p>
            <a:pPr lvl="3"/>
            <a:r>
              <a:rPr lang="es-MX" dirty="0" smtClean="0" sz="1000"/>
              <a:t>"A concept map is also able to represent personal knowledge, é.g. when a student is asked to generate a concept map specifying his/her personal understanding of a specific domain. "</a:t>
            </a:r>
            <a:r>
              <a:rPr lang="es-MX" dirty="0" smtClean="0" sz="1000"/>
              <a:t> - </a:t>
            </a:r>
            <a:r>
              <a:rPr lang="es-MX" dirty="0" smtClean="0" sz="1000">
                <a:hlinkClick r:id="linkId2078609528"/>
              </a:rPr>
              <a:t>https://www.mendeley.com/viewer/?fileId=7b1ed3d4-4837-797f-060b-c18604ea92f6&amp;documentId=8b69e11a-bf2f-3c1d-a317-4a225e6f6875#3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Concept mapping from learning from text in education (2/6)</a:t>
            </a:r>
            <a:endParaRPr lang="es-MX"/>
          </a:p>
        </p:txBody>
      </p:sp>
      <p:sp>
        <p:nvSpPr>
          <p:cNvPr id="3" name="Content Placeholder 2"/>
          <p:cNvSpPr>
            <a:spLocks noGrp="1"/>
          </p:cNvSpPr>
          <p:nvPr>
            <p:ph idx="1"/>
          </p:nvPr>
        </p:nvSpPr>
        <p:spPr/>
        <p:txBody>
          <a:bodyPr>
            <a:noAutofit/>
          </a:bodyPr>
          <a:lstStyle/>
          <a:p>
            <a:pPr lvl="3"/>
            <a:r>
              <a:rPr lang="es-MX" dirty="0" smtClean="0" sz="1000"/>
              <a:t>"Maps can be used as an assessment tool to identify understanding about concepts and relations. Additionally, these concept maps can be used as an intelligent suggester to recommend concepts, propositions, and existing concept maps from the web. In the educational context, these maps can provide scaffolding aid for students to construct their own concept maps. Concept mapping has also been utilised widely in question generation (Olney et al. 2012 ) and question answering (Dali et al. 2009 ). The preliminary concept maps extracted from this research can also be extended as an ontology for domain modeling in intelligent systems."</a:t>
            </a:r>
            <a:r>
              <a:rPr lang="es-MX" dirty="0" smtClean="0" sz="1000"/>
              <a:t> - </a:t>
            </a:r>
            <a:r>
              <a:rPr lang="es-MX" dirty="0" smtClean="0" sz="1000">
                <a:hlinkClick r:id="linkId2078609529"/>
              </a:rPr>
              <a:t>https://www.mendeley.com/viewer/?fileId=67b9f68e-57b8-ff45-0cb7-f696574a99fe&amp;documentId=be0e9ab9-770b-3585-a4c1-31afafe21302#3</a:t>
            </a:r>
            <a:endParaRPr lang="es-MX"/>
          </a:p>
          <a:p>
            <a:pPr lvl="3"/>
            <a:r>
              <a:rPr lang="es-MX" dirty="0" smtClean="0" sz="1000"/>
              <a:t>"Concept mapping is recognised as a valuable educational visualisation technique, which assists students in organising, sharing and representing knowledge."</a:t>
            </a:r>
            <a:r>
              <a:rPr lang="es-MX" dirty="0" smtClean="0" sz="1000"/>
              <a:t> - </a:t>
            </a:r>
            <a:r>
              <a:rPr lang="es-MX" dirty="0" smtClean="0" sz="1000">
                <a:hlinkClick r:id="linkId2078609530"/>
              </a:rPr>
              <a:t>https://www.mendeley.com/viewer/?fileId=67b9f68e-57b8-ff45-0cb7-f696574a99fe&amp;amp;documentId=be0e9ab9-770b-3585-a4c1-31afafe21302#1</a:t>
            </a:r>
            <a:endParaRPr lang="es-MX"/>
          </a:p>
          <a:p>
            <a:r>
              <a:rPr lang="es-MX" dirty="0" smtClean="0" sz="1200"/>
              <a:t>properties</a:t>
            </a:r>
            <a:endParaRPr lang="es-MX"/>
          </a:p>
          <a:p>
            <a:pPr lvl="1"/>
            <a:r>
              <a:rPr lang="es-MX" dirty="0" smtClean="0" sz="1100"/>
              <a:t>benifits</a:t>
            </a:r>
            <a:endParaRPr lang="es-MX"/>
          </a:p>
          <a:p>
            <a:pPr lvl="2"/>
            <a:r>
              <a:rPr lang="es-MX" dirty="0" smtClean="0" sz="1050"/>
              <a:t>properties</a:t>
            </a:r>
            <a:endParaRPr lang="es-MX"/>
          </a:p>
          <a:p>
            <a:pPr lvl="3"/>
            <a:r>
              <a:rPr lang="es-MX" dirty="0" smtClean="0" sz="1000"/>
              <a:t>autonomous learning and depth learning</a:t>
            </a:r>
            <a:endParaRPr lang="es-MX"/>
          </a:p>
          <a:p>
            <a:pPr lvl="4"/>
            <a:r>
              <a:rPr lang="es-MX" dirty="0" smtClean="0" sz="1000"/>
              <a:t>"graphic organization construction by the readers themselves is effective in promoting autonomous learning and enhancing the depth of learning,"</a:t>
            </a:r>
            <a:r>
              <a:rPr lang="es-MX" dirty="0" smtClean="0" sz="1000"/>
              <a:t> - </a:t>
            </a:r>
            <a:r>
              <a:rPr lang="es-MX" dirty="0" smtClean="0" sz="1000">
                <a:hlinkClick r:id="linkId2078472553"/>
              </a:rPr>
              <a:t>https://www.mendeley.com/reference-manager/reader/9a0d2bc5-ee17-38b3-a371-1ca5d7955008/0e083f8d-27f8-5137-527f-2b4bdb6ad7be#4</a:t>
            </a:r>
            <a:endParaRPr lang="es-MX"/>
          </a:p>
          <a:p>
            <a:pPr lvl="4"/>
            <a:r>
              <a:rPr lang="es-MX" dirty="0" smtClean="0" sz="1000"/>
              <a:t>Mapping activity fosters qualities as reflection on one’s understanding and autonomous learning and involves students in a cognitive process that helps them to focus on relevant aspects of the learning material"</a:t>
            </a:r>
            <a:r>
              <a:rPr lang="es-MX" dirty="0" smtClean="0" sz="1000"/>
              <a:t> - </a:t>
            </a:r>
            <a:r>
              <a:rPr lang="es-MX" dirty="0" smtClean="0" sz="1000">
                <a:hlinkClick r:id="linkId2078474048"/>
              </a:rPr>
              <a:t>https://www.mendeley.com/reference-manager/reader/9a0d2bc5-ee17-38b3-a371-1ca5d7955008/0e083f8d-27f8-5137-527f-2b4bdb6ad7be#4</a:t>
            </a:r>
            <a:endParaRPr lang="es-MX"/>
          </a:p>
          <a:p>
            <a:pPr lvl="3"/>
            <a:r>
              <a:rPr lang="es-MX" dirty="0" smtClean="0" sz="1000"/>
              <a:t>text comprehension and summarization</a:t>
            </a:r>
            <a:endParaRPr lang="es-MX"/>
          </a:p>
          <a:p>
            <a:pPr lvl="4"/>
            <a:r>
              <a:rPr lang="es-MX" dirty="0" smtClean="0" sz="1000"/>
              <a:t>"map-correction method enhanced text comprehension and summarization abilities and that the scaffold-fading method facilitated summarization ability."</a:t>
            </a:r>
            <a:r>
              <a:rPr lang="es-MX" dirty="0" smtClean="0" sz="1000"/>
              <a:t> - </a:t>
            </a:r>
            <a:r>
              <a:rPr lang="es-MX" dirty="0" smtClean="0" sz="1000">
                <a:hlinkClick r:id="linkId2078501238"/>
              </a:rPr>
              <a:t>https://www.mendeley.com/reference-manager/reader/9a0d2bc5-ee17-38b3-a371-1ca5d7955008/0e083f8d-27f8-5137-527f-2b4bdb6ad7be#2</a:t>
            </a:r>
            <a:endParaRPr lang="es-MX"/>
          </a:p>
          <a:p>
            <a:pPr lvl="4"/>
            <a:r>
              <a:rPr lang="es-MX" dirty="0" smtClean="0" sz="1000"/>
              <a:t>Concept maps are considered a valuable tool for learning from texts enhancing text comprehension and summarization</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(16/17)</a:t>
            </a:r>
            <a:endParaRPr lang="es-MX"/>
          </a:p>
        </p:txBody>
      </p:sp>
      <p:sp>
        <p:nvSpPr>
          <p:cNvPr id="3" name="Content Placeholder 2"/>
          <p:cNvSpPr>
            <a:spLocks noGrp="1"/>
          </p:cNvSpPr>
          <p:nvPr>
            <p:ph idx="1"/>
          </p:nvPr>
        </p:nvSpPr>
        <p:spPr/>
        <p:txBody>
          <a:bodyPr>
            <a:noAutofit/>
          </a:bodyPr>
          <a:lstStyle/>
          <a:p>
            <a:pPr lvl="8"/>
            <a:r>
              <a:rPr lang="es-MX" dirty="0" smtClean="0" sz="1000"/>
              <a:t>Links are added &amp; Linking phrases are added (generic concepts: canBe, has, causes)</a:t>
            </a:r>
            <a:endParaRPr lang="es-MX"/>
          </a:p>
          <a:p>
            <a:pPr lvl="8"/>
            <a:r>
              <a:rPr lang="es-MX" dirty="0" smtClean="0" sz="1000"/>
              <a:t>Cross-links are added</a:t>
            </a:r>
            <a:endParaRPr lang="es-MX"/>
          </a:p>
          <a:p>
            <a:pPr lvl="8"/>
            <a:r>
              <a:rPr lang="es-MX" dirty="0" smtClean="0" sz="1000"/>
              <a:t>The map is reviewed</a:t>
            </a:r>
            <a:endParaRPr lang="es-MX"/>
          </a:p>
          <a:p>
            <a:pPr lvl="7"/>
            <a:r>
              <a:rPr lang="es-MX" dirty="0" smtClean="0" sz="1000"/>
              <a:t>Concept map evaluation</a:t>
            </a:r>
            <a:endParaRPr lang="es-MX"/>
          </a:p>
          <a:p>
            <a:pPr lvl="8"/>
            <a:r>
              <a:rPr lang="es-MX" dirty="0" smtClean="0" sz="1000"/>
              <a:t>properties</a:t>
            </a:r>
            <a:endParaRPr lang="es-MX"/>
          </a:p>
          <a:p>
            <a:pPr lvl="8"/>
            <a:r>
              <a:rPr lang="es-MX" dirty="0" smtClean="0" sz="1000"/>
              <a:t>"A concept map evaluation involves an examination of the content and structure of a con- cept map. The nature of an evaluation may involve making qualitative and/or quantitative ob- servations. The research reported here compares six different evaluation methods"</a:t>
            </a:r>
            <a:r>
              <a:rPr lang="es-MX" dirty="0" smtClean="0" sz="1000"/>
              <a:t> - </a:t>
            </a:r>
            <a:r>
              <a:rPr lang="es-MX" dirty="0" smtClean="0" sz="1000">
                <a:hlinkClick r:id="linkId2078501245"/>
              </a:rPr>
              <a:t>https://www.mendeley.com/reference-manager/reader/2e7a68b4-6f6c-3075-9e89-a755bb3999b2/3bed7713-a20b-6fe5-4ac9-71a69c01c196#3</a:t>
            </a:r>
            <a:endParaRPr lang="es-MX"/>
          </a:p>
          <a:p>
            <a:r>
              <a:rPr lang="es-MX" dirty="0" smtClean="0" sz="1200"/>
              <a:t>Describe Problematic Phenomena</a:t>
            </a:r>
            <a:endParaRPr lang="es-MX"/>
          </a:p>
          <a:p>
            <a:pPr lvl="1"/>
            <a:r>
              <a:rPr lang="es-MX" dirty="0" smtClean="0" sz="1100"/>
              <a:t>Descriptive Questions</a:t>
            </a:r>
            <a:endParaRPr lang="es-MX"/>
          </a:p>
          <a:p>
            <a:pPr lvl="2"/>
            <a:r>
              <a:rPr lang="es-MX" dirty="0" smtClean="0" sz="1050"/>
              <a:t>What is "when assessing Concept maps, finding the causes of the misconception is difficult" like?</a:t>
            </a:r>
            <a:endParaRPr lang="es-MX"/>
          </a:p>
          <a:p>
            <a:pPr lvl="2"/>
            <a:r>
              <a:rPr lang="es-MX" dirty="0" smtClean="0" sz="1050"/>
              <a:t>What are its properties?</a:t>
            </a:r>
            <a:endParaRPr lang="es-MX"/>
          </a:p>
          <a:p>
            <a:pPr lvl="2"/>
            <a:r>
              <a:rPr lang="es-MX" dirty="0" smtClean="0" sz="1050"/>
              <a:t>How can it be categorized?</a:t>
            </a:r>
            <a:endParaRPr lang="es-MX"/>
          </a:p>
          <a:p>
            <a:pPr lvl="2"/>
            <a:r>
              <a:rPr lang="es-MX" dirty="0" smtClean="0" sz="1050"/>
              <a:t>How can we measure it?</a:t>
            </a:r>
            <a:endParaRPr lang="es-MX"/>
          </a:p>
          <a:p>
            <a:pPr lvl="2"/>
            <a:r>
              <a:rPr lang="es-MX" dirty="0" smtClean="0" sz="1050"/>
              <a:t>What is its purpose?</a:t>
            </a:r>
            <a:endParaRPr lang="es-MX"/>
          </a:p>
          <a:p>
            <a:pPr lvl="2"/>
            <a:r>
              <a:rPr lang="es-MX" dirty="0" smtClean="0" sz="1050"/>
              <a:t>What are its components?</a:t>
            </a:r>
            <a:endParaRPr lang="es-MX"/>
          </a:p>
          <a:p>
            <a:pPr lvl="2"/>
            <a:r>
              <a:rPr lang="es-MX" dirty="0" smtClean="0" sz="1050"/>
              <a:t>How do the components relate to one another?</a:t>
            </a:r>
            <a:endParaRPr lang="es-MX"/>
          </a:p>
          <a:p>
            <a:pPr lvl="2"/>
            <a:r>
              <a:rPr lang="es-MX" dirty="0" smtClean="0" sz="1050"/>
              <a:t>What are all the types of "when assessing Concept maps, finding the causes of the misconception is difficult"?</a:t>
            </a:r>
            <a:endParaRPr lang="es-MX"/>
          </a:p>
          <a:p>
            <a:pPr lvl="2"/>
            <a:r>
              <a:rPr lang="es-MX" dirty="0" smtClean="0" sz="1050"/>
              <a:t>How does "when assessing Concept maps, finding the causes of the misconception is difficult" differ from similar problems?</a:t>
            </a:r>
            <a:endParaRPr lang="es-MX"/>
          </a:p>
          <a:p>
            <a:pPr lvl="1"/>
            <a:r>
              <a:rPr lang="es-MX" dirty="0" smtClean="0" sz="1100"/>
              <a:t>Occurrence Questions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Concept mapping from learning from text in education (3/6)</a:t>
            </a:r>
            <a:endParaRPr lang="es-MX"/>
          </a:p>
        </p:txBody>
      </p:sp>
      <p:sp>
        <p:nvSpPr>
          <p:cNvPr id="3" name="Content Placeholder 2"/>
          <p:cNvSpPr>
            <a:spLocks noGrp="1"/>
          </p:cNvSpPr>
          <p:nvPr>
            <p:ph idx="1"/>
          </p:nvPr>
        </p:nvSpPr>
        <p:spPr/>
        <p:txBody>
          <a:bodyPr>
            <a:noAutofit/>
          </a:bodyPr>
          <a:lstStyle/>
          <a:p>
            <a:pPr lvl="5"/>
            <a:r>
              <a:rPr lang="es-MX" dirty="0" smtClean="0" sz="1000"/>
              <a:t>Functions</a:t>
            </a:r>
            <a:endParaRPr lang="es-MX"/>
          </a:p>
          <a:p>
            <a:pPr lvl="6"/>
            <a:r>
              <a:rPr lang="es-MX" dirty="0" smtClean="0" sz="1000"/>
              <a:t>Concept mapping as a follow-up strategy in text learning can have several important functions. As Hilbert &amp; Renkl mentioned in their work, there can be differentiated four main functions: foster elaboration processes, reduction of content enhancing the acquisition and retention of macro level ideas, facilitate the construction of coherence and support metacognitive processes.</a:t>
            </a:r>
            <a:endParaRPr lang="es-MX"/>
          </a:p>
          <a:p>
            <a:pPr lvl="7"/>
            <a:r>
              <a:rPr lang="es-MX" dirty="0" smtClean="0" sz="1000"/>
              <a:t>properties</a:t>
            </a:r>
            <a:endParaRPr lang="es-MX"/>
          </a:p>
          <a:p>
            <a:pPr lvl="8"/>
            <a:r>
              <a:rPr lang="es-MX" dirty="0" smtClean="0" sz="1000"/>
              <a:t>Reduction</a:t>
            </a:r>
            <a:endParaRPr lang="es-MX"/>
          </a:p>
          <a:p>
            <a:pPr lvl="8"/>
            <a:r>
              <a:rPr lang="es-MX" dirty="0" smtClean="0" sz="1000"/>
              <a:t>properties</a:t>
            </a:r>
            <a:endParaRPr lang="es-MX"/>
          </a:p>
          <a:p>
            <a:pPr lvl="8"/>
            <a:r>
              <a:rPr lang="es-MX" dirty="0" smtClean="0" sz="10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r>
              <a:rPr lang="es-MX" dirty="0" smtClean="0" sz="1000"/>
              <a:t> - </a:t>
            </a:r>
            <a:r>
              <a:rPr lang="es-MX" dirty="0" smtClean="0" sz="1000">
                <a:hlinkClick r:id="linkId2078492090"/>
              </a:rPr>
              <a:t>https://www.mendeley.com/viewer/?fileId=2622cfbe-68c7-05dd-2781-47bdeb9578a3&amp;amp;documentId=575631d4-425b-3944-a843-dfcb90dd8107#2</a:t>
            </a:r>
            <a:endParaRPr lang="es-MX"/>
          </a:p>
          <a:p>
            <a:pPr lvl="8"/>
            <a:r>
              <a:rPr lang="es-MX" dirty="0" smtClean="0" sz="1000"/>
              <a:t>Coherence</a:t>
            </a:r>
            <a:endParaRPr lang="es-MX"/>
          </a:p>
          <a:p>
            <a:pPr lvl="8"/>
            <a:r>
              <a:rPr lang="es-MX" dirty="0" smtClean="0" sz="1000"/>
              <a:t>properties</a:t>
            </a:r>
            <a:endParaRPr lang="es-MX"/>
          </a:p>
          <a:p>
            <a:pPr lvl="8"/>
            <a:r>
              <a:rPr lang="es-MX" dirty="0" smtClean="0" sz="10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r>
              <a:rPr lang="es-MX" dirty="0" smtClean="0" sz="1000"/>
              <a:t> - </a:t>
            </a:r>
            <a:r>
              <a:rPr lang="es-MX" dirty="0" smtClean="0" sz="1000">
                <a:hlinkClick r:id="linkId2078492095"/>
              </a:rPr>
              <a:t>https://www.mendeley.com/viewer/?fileId=2622cfbe-68c7-05dd-2781-47bdeb9578a3&amp;amp;documentId=575631d4-425b-3944-a843-dfcb90dd8107#2</a:t>
            </a:r>
            <a:endParaRPr lang="es-MX"/>
          </a:p>
          <a:p>
            <a:pPr lvl="8"/>
            <a:r>
              <a:rPr lang="es-MX" dirty="0" smtClean="0" sz="1000"/>
              <a:t>Elabotation</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Concept mapping from learning from text in education (4/6)</a:t>
            </a:r>
            <a:endParaRPr lang="es-MX"/>
          </a:p>
        </p:txBody>
      </p:sp>
      <p:sp>
        <p:nvSpPr>
          <p:cNvPr id="3" name="Content Placeholder 2"/>
          <p:cNvSpPr>
            <a:spLocks noGrp="1"/>
          </p:cNvSpPr>
          <p:nvPr>
            <p:ph idx="1"/>
          </p:nvPr>
        </p:nvSpPr>
        <p:spPr/>
        <p:txBody>
          <a:bodyPr>
            <a:noAutofit/>
          </a:bodyPr>
          <a:lstStyle/>
          <a:p>
            <a:pPr lvl="8"/>
            <a:r>
              <a:rPr lang="es-MX" dirty="0" smtClean="0" sz="1000"/>
              <a:t>properties</a:t>
            </a:r>
            <a:endParaRPr lang="es-MX"/>
          </a:p>
          <a:p>
            <a:pPr lvl="8"/>
            <a:r>
              <a:rPr lang="es-MX" dirty="0" smtClean="0" sz="10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r>
              <a:rPr lang="es-MX" dirty="0" smtClean="0" sz="1000"/>
              <a:t> - </a:t>
            </a:r>
            <a:r>
              <a:rPr lang="es-MX" dirty="0" smtClean="0" sz="1000">
                <a:hlinkClick r:id="linkId2078492098"/>
              </a:rPr>
              <a:t>https://www.mendeley.com/viewer/?fileId=2622cfbe-68c7-05dd-2781-47bdeb9578a3&amp;amp;documentId=575631d4-425b-3944-a843-dfcb90dd8107#2</a:t>
            </a:r>
            <a:endParaRPr lang="es-MX"/>
          </a:p>
          <a:p>
            <a:pPr lvl="8"/>
            <a:r>
              <a:rPr lang="es-MX" dirty="0" smtClean="0" sz="1000"/>
              <a:t>Metacognitive</a:t>
            </a:r>
            <a:endParaRPr lang="es-MX"/>
          </a:p>
          <a:p>
            <a:pPr lvl="8"/>
            <a:r>
              <a:rPr lang="es-MX" dirty="0" smtClean="0" sz="1000"/>
              <a:t>properties</a:t>
            </a:r>
            <a:endParaRPr lang="es-MX"/>
          </a:p>
          <a:p>
            <a:pPr lvl="8"/>
            <a:r>
              <a:rPr lang="es-MX" dirty="0" smtClean="0" sz="10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r>
              <a:rPr lang="es-MX" dirty="0" smtClean="0" sz="1000"/>
              <a:t> - </a:t>
            </a:r>
            <a:r>
              <a:rPr lang="es-MX" dirty="0" smtClean="0" sz="1000">
                <a:hlinkClick r:id="linkId2078492102"/>
              </a:rPr>
              <a:t>https://www.mendeley.com/viewer/?fileId=2622cfbe-68c7-05dd-2781-47bdeb9578a3&amp;amp;amp;documentId=575631d4-425b-3944-a843-dfcb90dd8107#2</a:t>
            </a:r>
            <a:endParaRPr lang="es-MX"/>
          </a:p>
          <a:p>
            <a:pPr lvl="3"/>
            <a:r>
              <a:rPr lang="es-MX" dirty="0" smtClean="0" sz="1000"/>
              <a:t>diagnosis of misunderstandings</a:t>
            </a:r>
            <a:endParaRPr lang="es-MX"/>
          </a:p>
          <a:p>
            <a:pPr lvl="4"/>
            <a:r>
              <a:rPr lang="es-MX" dirty="0" smtClean="0" sz="1000"/>
              <a:t>properties</a:t>
            </a:r>
            <a:endParaRPr lang="es-MX"/>
          </a:p>
          <a:p>
            <a:pPr lvl="5"/>
            <a:r>
              <a:rPr lang="es-MX" dirty="0" smtClean="0" sz="1000"/>
              <a:t>"concept mapping tasks may be more useful for the diagnosis of students’ misunderstandings owing to their sensitivity to (a) the structural nature of student knowledge, (b) intrusions or distortions in students’ understanding of content, and (c) errors of omission (Surber, 1984). "</a:t>
            </a:r>
            <a:r>
              <a:rPr lang="es-MX" dirty="0" smtClean="0" sz="1000"/>
              <a:t> - </a:t>
            </a:r>
            <a:r>
              <a:rPr lang="es-MX" dirty="0" smtClean="0" sz="1000">
                <a:hlinkClick r:id="linkId2078501244"/>
              </a:rPr>
              <a:t>https://www.mendeley.com/reference-manager/reader/2e7a68b4-6f6c-3075-9e89-a755bb3999b2/3bed7713-a20b-6fe5-4ac9-71a69c01c196#2</a:t>
            </a:r>
            <a:endParaRPr lang="es-MX"/>
          </a:p>
          <a:p>
            <a:pPr lvl="5"/>
            <a:r>
              <a:rPr lang="es-MX" dirty="0" smtClean="0" sz="1000"/>
              <a:t>"Teachers and students are often able to more early identify misconceptions within the context of a Concept Map."</a:t>
            </a:r>
            <a:r>
              <a:rPr lang="es-MX" dirty="0" smtClean="0" sz="1000"/>
              <a:t> - </a:t>
            </a:r>
            <a:r>
              <a:rPr lang="es-MX" dirty="0" smtClean="0" sz="1000">
                <a:hlinkClick r:id="linkId2078662873"/>
              </a:rPr>
              <a:t>https://www.mendeley.com/viewer/?fileId=44a7c65d-7e07-f551-20ed-00327e069c47&amp;documentId=71e81ea0-e531-390c-9e64-b6b08dfec86d#23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Concept mapping from learning from text in education (5/6)</a:t>
            </a:r>
            <a:endParaRPr lang="es-MX"/>
          </a:p>
        </p:txBody>
      </p:sp>
      <p:sp>
        <p:nvSpPr>
          <p:cNvPr id="3" name="Content Placeholder 2"/>
          <p:cNvSpPr>
            <a:spLocks noGrp="1"/>
          </p:cNvSpPr>
          <p:nvPr>
            <p:ph idx="1"/>
          </p:nvPr>
        </p:nvSpPr>
        <p:spPr/>
        <p:txBody>
          <a:bodyPr>
            <a:noAutofit/>
          </a:bodyPr>
          <a:lstStyle/>
          <a:p>
            <a:r>
              <a:rPr lang="es-MX" dirty="0" smtClean="0" sz="1200"/>
              <a:t>activities</a:t>
            </a:r>
            <a:endParaRPr lang="es-MX"/>
          </a:p>
          <a:p>
            <a:pPr lvl="1"/>
            <a:r>
              <a:rPr lang="es-MX" dirty="0" smtClean="0" sz="1100"/>
              <a:t>During a concept mapping, students may be asked to construct the concept map (from scratch or using a list of concepts/relationships) to reflect their understanding and measurement of the text comprehension from the given resources</a:t>
            </a:r>
            <a:endParaRPr lang="es-MX"/>
          </a:p>
          <a:p>
            <a:pPr lvl="2"/>
            <a:r>
              <a:rPr lang="es-MX" dirty="0" smtClean="0" sz="1050"/>
              <a:t>"depending on the validation objectives, a set of different procedures for posing a concépt mapping task is available. Applying the ‘construct-a-map’ or ‘map  creation’ method (e.g. Ruiz-Primo, 2000), individuals are asked to generate a concept map cóncerning a specific knowlëdge domain from scratch either by providing concepts and/or relations or not"</a:t>
            </a:r>
            <a:r>
              <a:rPr lang="es-MX" dirty="0" smtClean="0" sz="1050"/>
              <a:t> - </a:t>
            </a:r>
            <a:r>
              <a:rPr lang="es-MX" dirty="0" smtClean="0" sz="1050">
                <a:hlinkClick r:id="linkId2078543494"/>
              </a:rPr>
              <a:t>https://www.mendeley.com/reference-manager/reader/8b69e11a-bf2f-3c1d-a317-4a225e6f6875/7b1ed3d4-4837-797f-060b-c18604ea92f6#4</a:t>
            </a:r>
            <a:endParaRPr lang="es-MX"/>
          </a:p>
          <a:p>
            <a:pPr lvl="2"/>
            <a:r>
              <a:rPr lang="es-MX" dirty="0" smtClean="0" sz="1050"/>
              <a:t>subactivities</a:t>
            </a:r>
            <a:endParaRPr lang="es-MX"/>
          </a:p>
          <a:p>
            <a:pPr lvl="3"/>
            <a:r>
              <a:rPr lang="es-MX" dirty="0" smtClean="0" sz="1000"/>
              <a:t>"A concept map assessment is composed of two parts: (a) a concept mapping task, and (b) concept map evaluation. "</a:t>
            </a:r>
            <a:r>
              <a:rPr lang="es-MX" dirty="0" smtClean="0" sz="1000"/>
              <a:t> - </a:t>
            </a:r>
            <a:r>
              <a:rPr lang="es-MX" dirty="0" smtClean="0" sz="1000">
                <a:hlinkClick r:id="linkId2078501237"/>
              </a:rPr>
              <a:t>https://www.mendeley.com/reference-manager/reader/2e7a68b4-6f6c-3075-9e89-a755bb3999b2/3bed7713-a20b-6fe5-4ac9-71a69c01c196#3</a:t>
            </a:r>
            <a:endParaRPr lang="es-MX"/>
          </a:p>
          <a:p>
            <a:pPr lvl="4"/>
            <a:r>
              <a:rPr lang="es-MX" dirty="0" smtClean="0" sz="1000"/>
              <a:t>subactivities</a:t>
            </a:r>
            <a:endParaRPr lang="es-MX"/>
          </a:p>
          <a:p>
            <a:pPr lvl="5"/>
            <a:r>
              <a:rPr lang="es-MX" dirty="0" smtClean="0" sz="1000"/>
              <a:t>Concept mapping task</a:t>
            </a:r>
            <a:endParaRPr lang="es-MX"/>
          </a:p>
          <a:p>
            <a:pPr lvl="6"/>
            <a:r>
              <a:rPr lang="es-MX" dirty="0" smtClean="0" sz="1000"/>
              <a:t>properties</a:t>
            </a:r>
            <a:endParaRPr lang="es-MX"/>
          </a:p>
          <a:p>
            <a:pPr lvl="7"/>
            <a:r>
              <a:rPr lang="es-MX" dirty="0" smtClean="0" sz="1000"/>
              <a:t>"The concept mapping task is defined by those procedures that result in the construction of a concept map representing a student's knowledge. There is a variety of ways such maps may be produced. For instance, a map may be constructed by the evaluator based on student responses to an activity such as an interview or a word association task. Alternatively, students may be asked to construct a concept map themselves using pencil and paper. As this second type of task seems most practical for classroom applications, this type of concept mapping task was used in the assessments evaluated in this study."</a:t>
            </a:r>
            <a:r>
              <a:rPr lang="es-MX" dirty="0" smtClean="0" sz="1000"/>
              <a:t> - </a:t>
            </a:r>
            <a:r>
              <a:rPr lang="es-MX" dirty="0" smtClean="0" sz="1000">
                <a:hlinkClick r:id="linkId2078501241"/>
              </a:rPr>
              <a:t>https://www.mendeley.com/reference-manager/reader/2e7a68b4-6f6c-3075-9e89-a755bb3999b2/3bed7713-a20b-6fe5-4ac9-71a69c01c196#3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Concept mapping from learning from text in education (6/6)</a:t>
            </a:r>
            <a:endParaRPr lang="es-MX"/>
          </a:p>
        </p:txBody>
      </p:sp>
      <p:sp>
        <p:nvSpPr>
          <p:cNvPr id="3" name="Content Placeholder 2"/>
          <p:cNvSpPr>
            <a:spLocks noGrp="1"/>
          </p:cNvSpPr>
          <p:nvPr>
            <p:ph idx="1"/>
          </p:nvPr>
        </p:nvSpPr>
        <p:spPr/>
        <p:txBody>
          <a:bodyPr>
            <a:noAutofit/>
          </a:bodyPr>
          <a:lstStyle/>
          <a:p>
            <a:pPr lvl="7"/>
            <a:r>
              <a:rPr lang="es-MX" dirty="0" smtClean="0" sz="1000"/>
              <a:t>". Novak and Gowin noted that the act of mapping is a creative activity, in which the learner must exert effort to clarify meanings, by identifying important concepts, relationshi ps, and structure within a specified domain of knowledge"</a:t>
            </a:r>
            <a:r>
              <a:rPr lang="es-MX" dirty="0" smtClean="0" sz="1000"/>
              <a:t> - </a:t>
            </a:r>
            <a:r>
              <a:rPr lang="es-MX" dirty="0" smtClean="0" sz="1000">
                <a:hlinkClick r:id="linkId2078482261"/>
              </a:rPr>
              <a:t>https://www.mendeley.com/reference-manager/reader/383645c9-7c4c-3b0f-bedd-bd4de61c2e85/79331356-190c-5fd9-5c8c-ca5f204f2af6#23</a:t>
            </a:r>
            <a:endParaRPr lang="es-MX"/>
          </a:p>
          <a:p>
            <a:pPr lvl="8"/>
            <a:r>
              <a:rPr lang="es-MX" dirty="0" smtClean="0" sz="1000"/>
              <a:t>activities</a:t>
            </a:r>
            <a:endParaRPr lang="es-MX"/>
          </a:p>
          <a:p>
            <a:pPr lvl="8"/>
            <a:r>
              <a:rPr lang="es-MX" dirty="0" smtClean="0" sz="1000"/>
              <a:t>Define the topic or focus question</a:t>
            </a:r>
            <a:endParaRPr lang="es-MX"/>
          </a:p>
          <a:p>
            <a:pPr lvl="8"/>
            <a:r>
              <a:rPr lang="es-MX" dirty="0" smtClean="0" sz="1000"/>
              <a:t>Identify  and  list  the  most important concepts</a:t>
            </a:r>
            <a:endParaRPr lang="es-MX"/>
          </a:p>
          <a:p>
            <a:pPr lvl="8"/>
            <a:r>
              <a:rPr lang="es-MX" dirty="0" smtClean="0" sz="1000"/>
              <a:t>Concepts  are  ordered  from most  general  to  the  most  specific,</a:t>
            </a:r>
            <a:endParaRPr lang="es-MX"/>
          </a:p>
          <a:p>
            <a:pPr lvl="8"/>
            <a:r>
              <a:rPr lang="es-MX" dirty="0" smtClean="0" sz="1000"/>
              <a:t>Links are added &amp; Linking phrases are added (generic concepts: canBe, has, causes)</a:t>
            </a:r>
            <a:endParaRPr lang="es-MX"/>
          </a:p>
          <a:p>
            <a:pPr lvl="8"/>
            <a:r>
              <a:rPr lang="es-MX" dirty="0" smtClean="0" sz="1000"/>
              <a:t>Cross-links are added</a:t>
            </a:r>
            <a:endParaRPr lang="es-MX"/>
          </a:p>
          <a:p>
            <a:pPr lvl="8"/>
            <a:r>
              <a:rPr lang="es-MX" dirty="0" smtClean="0" sz="1000"/>
              <a:t>The map is reviewed</a:t>
            </a:r>
            <a:endParaRPr lang="es-MX"/>
          </a:p>
          <a:p>
            <a:pPr lvl="5"/>
            <a:r>
              <a:rPr lang="es-MX" dirty="0" smtClean="0" sz="1000"/>
              <a:t>Concept map evaluation</a:t>
            </a:r>
            <a:endParaRPr lang="es-MX"/>
          </a:p>
          <a:p>
            <a:pPr lvl="6"/>
            <a:r>
              <a:rPr lang="es-MX" dirty="0" smtClean="0" sz="1000"/>
              <a:t>properties</a:t>
            </a:r>
            <a:endParaRPr lang="es-MX"/>
          </a:p>
          <a:p>
            <a:pPr lvl="7"/>
            <a:r>
              <a:rPr lang="es-MX" dirty="0" smtClean="0" sz="1000"/>
              <a:t>"A concept map evaluation involves an examination of the content and structure of a con- cept map. The nature of an evaluation may involve making qualitative and/or quantitative ob- servations. The research reported here compares six different evaluation methods"</a:t>
            </a:r>
            <a:r>
              <a:rPr lang="es-MX" dirty="0" smtClean="0" sz="1000"/>
              <a:t> - </a:t>
            </a:r>
            <a:r>
              <a:rPr lang="es-MX" dirty="0" smtClean="0" sz="1000">
                <a:hlinkClick r:id="linkId2078501245"/>
              </a:rPr>
              <a:t>https://www.mendeley.com/reference-manager/reader/2e7a68b4-6f6c-3075-9e89-a755bb3999b2/3bed7713-a20b-6fe5-4ac9-71a69c01c196#3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...is a generalization of...</a:t>
            </a:r>
            <a:endParaRPr lang="es-MX"/>
          </a:p>
        </p:txBody>
      </p:sp>
      <p:sp>
        <p:nvSpPr>
          <p:cNvPr id="3" name="Content Placeholder 2"/>
          <p:cNvSpPr>
            <a:spLocks noGrp="1"/>
          </p:cNvSpPr>
          <p:nvPr>
            <p:ph idx="1"/>
          </p:nvPr>
        </p:nvSpPr>
        <p:spPr/>
        <p:txBody>
          <a:bodyPr>
            <a:noAutofit/>
          </a:bodyPr>
          <a:lstStyle/>
          <a:p>
            <a:r>
              <a:rPr lang="es-MX" dirty="0" smtClean="0" sz="1800"/>
              <a:t>Concept mapping...</a:t>
            </a:r>
            <a:endParaRPr lang="es-MX"/>
          </a:p>
          <a:p>
            <a:pPr lvl="1"/>
            <a:r>
              <a:rPr lang="es-MX" dirty="0" smtClean="0" sz="1600"/>
              <a:t>What is Concept mapping?</a:t>
            </a:r>
            <a:endParaRPr lang="es-MX"/>
          </a:p>
          <a:p>
            <a:pPr lvl="2"/>
            <a:r>
              <a:rPr lang="es-MX" dirty="0" smtClean="0" sz="1400"/>
              <a:t>Concept maps are diagrams that reflect how we personally organize and understand the relevant knowledge about a given topic or focus question. Since they were developed in the course of Novak’s research program, a large body of literature has arised pertaining to the use of Concept Mapping for educational purposes in educational settings fostering concept maps as a recognized tool for teaching and learning.</a:t>
            </a:r>
            <a:endParaRPr lang="es-MX"/>
          </a:p>
          <a:p>
            <a:pPr lvl="2"/>
            <a:r>
              <a:rPr lang="es-MX" dirty="0" smtClean="0" sz="1400"/>
              <a:t>"Concept maps are effective tools that assist learners in organising and representing knowledge."</a:t>
            </a:r>
            <a:r>
              <a:rPr lang="es-MX" dirty="0" smtClean="0" sz="1400"/>
              <a:t> - </a:t>
            </a:r>
            <a:r>
              <a:rPr lang="es-MX" dirty="0" smtClean="0" sz="1400">
                <a:hlinkClick r:id="linkId2078612236"/>
              </a:rPr>
              <a:t>https://www.mendeley.com/viewer/?fileId=67b9f68e-57b8-ff45-0cb7-f696574a99fe&amp;documentId=be0e9ab9-770b-3585-a4c1-31afafe21302#1</a:t>
            </a:r>
            <a:endParaRPr lang="es-MX"/>
          </a:p>
          <a:p>
            <a:pPr lvl="2"/>
            <a:r>
              <a:rPr lang="es-MX" dirty="0" smtClean="0" sz="1400"/>
              <a:t>"Concept maps are sensemaking tools t hat connect many ideas, objects, and events within a domain and, as a result, help organise and visualise knowledge "</a:t>
            </a:r>
            <a:r>
              <a:rPr lang="es-MX" dirty="0" smtClean="0" sz="1400"/>
              <a:t> - </a:t>
            </a:r>
            <a:r>
              <a:rPr lang="es-MX" dirty="0" smtClean="0" sz="1400">
                <a:hlinkClick r:id="linkId2078612239"/>
              </a:rPr>
              <a:t>https://www.mendeley.com/viewer/?fileId=120052e3-9f69-251b-24c8-036cefa6757a&amp;documentId=d371dbcd-d918-3418-a181-db15cbeb27e7#3</a:t>
            </a:r>
            <a:endParaRPr lang="es-MX"/>
          </a:p>
          <a:p>
            <a:pPr lvl="1"/>
            <a:r>
              <a:rPr lang="es-MX" dirty="0" smtClean="0" sz="1600"/>
              <a:t>Concept mapping in education</a:t>
            </a:r>
            <a:endParaRPr lang="es-MX"/>
          </a:p>
          <a:p>
            <a:pPr lvl="2"/>
            <a:r>
              <a:rPr lang="es-MX" dirty="0" smtClean="0" sz="1400"/>
              <a:t>"Numerous educational applications of Concept Mapping can be identified. Including as: 1) a scaffold for understanding, 2) a tool for the cons olidation of  educational experiences, 3) a tool for improveme nt of affective conditions for learning, 4) an aid or alternative to traditional writing assi gnments, 5) a tool to teach critical thinking, 6) a mediating representation for supporting in teraction among learners, and 7) an aid to the process of learning by teaching"</a:t>
            </a:r>
            <a:r>
              <a:rPr lang="es-MX" dirty="0" smtClean="0" sz="1400"/>
              <a:t> - </a:t>
            </a:r>
            <a:r>
              <a:rPr lang="es-MX" dirty="0" smtClean="0" sz="1400">
                <a:hlinkClick r:id="linkId2078470732"/>
              </a:rPr>
              <a:t>https://www.mendeley.com/reference-manager/reader/383645c9-7c4c-3b0f-bedd-bd4de61c2e85/79331356-190c-5fd9-5c8c-ca5f204f2af6#10</a:t>
            </a:r>
            <a:endParaRPr lang="es-MX"/>
          </a:p>
          <a:p>
            <a:pPr lvl="2"/>
            <a:r>
              <a:rPr lang="es-MX" dirty="0" smtClean="0" sz="1400"/>
              <a:t>"Concept Mapping has been put to many uses in education, business and government ... The process of Concept Mapping for educational purposes can foster the learning of well-integrated structural knowledge as opposed to the memorization of fragmentary, unintegrated facts."</a:t>
            </a:r>
            <a:r>
              <a:rPr lang="es-MX" dirty="0" smtClean="0" sz="1400"/>
              <a:t> - </a:t>
            </a:r>
            <a:r>
              <a:rPr lang="es-MX" dirty="0" smtClean="0" sz="1400">
                <a:hlinkClick r:id="linkId2078470731"/>
              </a:rPr>
              <a:t>https://www.mendeley.com/reference-manager/reader/383645c9-7c4c-3b0f-bedd-bd4de61c2e85/79331356-190c-5fd9-5c8c-ca5f204f2af6#8</a:t>
            </a:r>
            <a:endParaRPr lang="es-MX"/>
          </a:p>
          <a:p>
            <a:pPr lvl="2"/>
            <a:r>
              <a:rPr lang="es-MX" dirty="0" smtClean="0" sz="1400"/>
              <a:t>"They are often used as media for constructive learn activities and as commnunication aids in lectures, study materials, and collaborative learning "</a:t>
            </a:r>
            <a:r>
              <a:rPr lang="es-MX" dirty="0" smtClean="0" sz="1400"/>
              <a:t> - </a:t>
            </a:r>
            <a:r>
              <a:rPr lang="es-MX" dirty="0" smtClean="0" sz="1400">
                <a:hlinkClick r:id="linkId2078609523"/>
              </a:rPr>
              <a:t>https://www.mendeley.com/viewer/?fileId=17d36404-4c90-4f05-42d8-da7b098abeda&amp;documentId=3929cf81-c0d3-3591-b561-efd721ac5e2a#1</a:t>
            </a:r>
            <a:endParaRPr lang="es-MX"/>
          </a:p>
          <a:p>
            <a:pPr lvl="2"/>
            <a:r>
              <a:rPr lang="es-MX" dirty="0" smtClean="0" sz="1400"/>
              <a:t>"A concept map is also able to represent personal knowledge, é.g. when a student is asked to generate a concept map specifying his/her personal understanding of a specific domain. "</a:t>
            </a:r>
            <a:r>
              <a:rPr lang="es-MX" dirty="0" smtClean="0" sz="1400"/>
              <a:t> - </a:t>
            </a:r>
            <a:r>
              <a:rPr lang="es-MX" dirty="0" smtClean="0" sz="1400">
                <a:hlinkClick r:id="linkId2078609528"/>
              </a:rPr>
              <a:t>https://www.mendeley.com/viewer/?fileId=7b1ed3d4-4837-797f-060b-c18604ea92f6&amp;documentId=8b69e11a-bf2f-3c1d-a317-4a225e6f6875#3</a:t>
            </a:r>
            <a:endParaRPr lang="es-MX"/>
          </a:p>
          <a:p>
            <a:pPr lvl="2"/>
            <a:r>
              <a:rPr lang="es-MX" dirty="0" smtClean="0" sz="1400"/>
              <a:t>"Maps can be used as an assessment tool to identify understanding about concepts and relations. Additionally, these concept maps can be used as an intelligent suggester to recommend concepts, propositions, and existing concept maps from the web. In the educational context, these maps can provide scaffolding aid for students to construct their own concept maps. Concept mapping has also been utilised widely in question generation (Olney et al. 2012 ) and question answering (Dali et al. 2009 ). The preliminary concept maps extracted from this research can also be extended as an ontology for domain modeling in intelligent systems."</a:t>
            </a:r>
            <a:r>
              <a:rPr lang="es-MX" dirty="0" smtClean="0" sz="1400"/>
              <a:t> - </a:t>
            </a:r>
            <a:r>
              <a:rPr lang="es-MX" dirty="0" smtClean="0" sz="1400">
                <a:hlinkClick r:id="linkId2078609529"/>
              </a:rPr>
              <a:t>https://www.mendeley.com/viewer/?fileId=67b9f68e-57b8-ff45-0cb7-f696574a99fe&amp;documentId=be0e9ab9-770b-3585-a4c1-31afafe21302#3</a:t>
            </a:r>
            <a:endParaRPr lang="es-MX"/>
          </a:p>
          <a:p>
            <a:pPr lvl="2"/>
            <a:r>
              <a:rPr lang="es-MX" dirty="0" smtClean="0" sz="1400"/>
              <a:t>"Concept mapping is recognised as a valuable educational visualisation technique, which assists students in organising, sharing and representing knowledge."</a:t>
            </a:r>
            <a:r>
              <a:rPr lang="es-MX" dirty="0" smtClean="0" sz="1400"/>
              <a:t> - </a:t>
            </a:r>
            <a:r>
              <a:rPr lang="es-MX" dirty="0" smtClean="0" sz="1400">
                <a:hlinkClick r:id="linkId2078609530"/>
              </a:rPr>
              <a:t>https://www.mendeley.com/viewer/?fileId=67b9f68e-57b8-ff45-0cb7-f696574a99fe&amp;amp;documentId=be0e9ab9-770b-3585-a4c1-31afafe21302#1</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Concept mapping...</a:t>
            </a:r>
            <a:endParaRPr lang="es-MX"/>
          </a:p>
        </p:txBody>
      </p:sp>
      <p:sp>
        <p:nvSpPr>
          <p:cNvPr id="3" name="Content Placeholder 2"/>
          <p:cNvSpPr>
            <a:spLocks noGrp="1"/>
          </p:cNvSpPr>
          <p:nvPr>
            <p:ph idx="1"/>
          </p:nvPr>
        </p:nvSpPr>
        <p:spPr/>
        <p:txBody>
          <a:bodyPr>
            <a:noAutofit/>
          </a:bodyPr>
          <a:lstStyle/>
          <a:p>
            <a:r>
              <a:rPr lang="es-MX" dirty="0" smtClean="0" sz="1600"/>
              <a:t>What is Concept mapping?</a:t>
            </a:r>
            <a:endParaRPr lang="es-MX"/>
          </a:p>
          <a:p>
            <a:pPr lvl="1"/>
            <a:r>
              <a:rPr lang="es-MX" dirty="0" smtClean="0" sz="1400"/>
              <a:t>Concept maps are diagrams that reflect how we personally organize and understand the relevant knowledge about a given topic or focus question. Since they were developed in the course of Novak’s research program, a large body of literature has arised pertaining to the use of Concept Mapping for educational purposes in educational settings fostering concept maps as a recognized tool for teaching and learning.</a:t>
            </a:r>
            <a:endParaRPr lang="es-MX"/>
          </a:p>
          <a:p>
            <a:pPr lvl="1"/>
            <a:r>
              <a:rPr lang="es-MX" dirty="0" smtClean="0" sz="1400"/>
              <a:t>"Concept maps are effective tools that assist learners in organising and representing knowledge."</a:t>
            </a:r>
            <a:r>
              <a:rPr lang="es-MX" dirty="0" smtClean="0" sz="1400"/>
              <a:t> - </a:t>
            </a:r>
            <a:r>
              <a:rPr lang="es-MX" dirty="0" smtClean="0" sz="1400">
                <a:hlinkClick r:id="linkId2078612236"/>
              </a:rPr>
              <a:t>https://www.mendeley.com/viewer/?fileId=67b9f68e-57b8-ff45-0cb7-f696574a99fe&amp;documentId=be0e9ab9-770b-3585-a4c1-31afafe21302#1</a:t>
            </a:r>
            <a:endParaRPr lang="es-MX"/>
          </a:p>
          <a:p>
            <a:pPr lvl="1"/>
            <a:r>
              <a:rPr lang="es-MX" dirty="0" smtClean="0" sz="1400"/>
              <a:t>"Concept maps are sensemaking tools t hat connect many ideas, objects, and events within a domain and, as a result, help organise and visualise knowledge "</a:t>
            </a:r>
            <a:r>
              <a:rPr lang="es-MX" dirty="0" smtClean="0" sz="1400"/>
              <a:t> - </a:t>
            </a:r>
            <a:r>
              <a:rPr lang="es-MX" dirty="0" smtClean="0" sz="1400">
                <a:hlinkClick r:id="linkId2078612239"/>
              </a:rPr>
              <a:t>https://www.mendeley.com/viewer/?fileId=120052e3-9f69-251b-24c8-036cefa6757a&amp;documentId=d371dbcd-d918-3418-a181-db15cbeb27e7#3</a:t>
            </a:r>
            <a:endParaRPr lang="es-MX"/>
          </a:p>
          <a:p>
            <a:r>
              <a:rPr lang="es-MX" dirty="0" smtClean="0" sz="1600"/>
              <a:t>Concept mapping in education</a:t>
            </a:r>
            <a:endParaRPr lang="es-MX"/>
          </a:p>
          <a:p>
            <a:pPr lvl="1"/>
            <a:r>
              <a:rPr lang="es-MX" dirty="0" smtClean="0" sz="1400"/>
              <a:t>"Numerous educational applications of Concept Mapping can be identified. Including as: 1) a scaffold for understanding, 2) a tool for the cons olidation of  educational experiences, 3) a tool for improveme nt of affective conditions for learning, 4) an aid or alternative to traditional writing assi gnments, 5) a tool to teach critical thinking, 6) a mediating representation for supporting in teraction among learners, and 7) an aid to the process of learning by teaching"</a:t>
            </a:r>
            <a:r>
              <a:rPr lang="es-MX" dirty="0" smtClean="0" sz="1400"/>
              <a:t> - </a:t>
            </a:r>
            <a:r>
              <a:rPr lang="es-MX" dirty="0" smtClean="0" sz="1400">
                <a:hlinkClick r:id="linkId2078470732"/>
              </a:rPr>
              <a:t>https://www.mendeley.com/reference-manager/reader/383645c9-7c4c-3b0f-bedd-bd4de61c2e85/79331356-190c-5fd9-5c8c-ca5f204f2af6#10</a:t>
            </a:r>
            <a:endParaRPr lang="es-MX"/>
          </a:p>
          <a:p>
            <a:pPr lvl="1"/>
            <a:r>
              <a:rPr lang="es-MX" dirty="0" smtClean="0" sz="1400"/>
              <a:t>"Concept Mapping has been put to many uses in education, business and government ... The process of Concept Mapping for educational purposes can foster the learning of well-integrated structural knowledge as opposed to the memorization of fragmentary, unintegrated facts."</a:t>
            </a:r>
            <a:r>
              <a:rPr lang="es-MX" dirty="0" smtClean="0" sz="1400"/>
              <a:t> - </a:t>
            </a:r>
            <a:r>
              <a:rPr lang="es-MX" dirty="0" smtClean="0" sz="1400">
                <a:hlinkClick r:id="linkId2078470731"/>
              </a:rPr>
              <a:t>https://www.mendeley.com/reference-manager/reader/383645c9-7c4c-3b0f-bedd-bd4de61c2e85/79331356-190c-5fd9-5c8c-ca5f204f2af6#8</a:t>
            </a:r>
            <a:endParaRPr lang="es-MX"/>
          </a:p>
          <a:p>
            <a:pPr lvl="1"/>
            <a:r>
              <a:rPr lang="es-MX" dirty="0" smtClean="0" sz="1400"/>
              <a:t>"They are often used as media for constructive learn activities and as commnunication aids in lectures, study materials, and collaborative learning "</a:t>
            </a:r>
            <a:r>
              <a:rPr lang="es-MX" dirty="0" smtClean="0" sz="1400"/>
              <a:t> - </a:t>
            </a:r>
            <a:r>
              <a:rPr lang="es-MX" dirty="0" smtClean="0" sz="1400">
                <a:hlinkClick r:id="linkId2078609523"/>
              </a:rPr>
              <a:t>https://www.mendeley.com/viewer/?fileId=17d36404-4c90-4f05-42d8-da7b098abeda&amp;documentId=3929cf81-c0d3-3591-b561-efd721ac5e2a#1</a:t>
            </a:r>
            <a:endParaRPr lang="es-MX"/>
          </a:p>
          <a:p>
            <a:pPr lvl="1"/>
            <a:r>
              <a:rPr lang="es-MX" dirty="0" smtClean="0" sz="1400"/>
              <a:t>"A concept map is also able to represent personal knowledge, é.g. when a student is asked to generate a concept map specifying his/her personal understanding of a specific domain. "</a:t>
            </a:r>
            <a:r>
              <a:rPr lang="es-MX" dirty="0" smtClean="0" sz="1400"/>
              <a:t> - </a:t>
            </a:r>
            <a:r>
              <a:rPr lang="es-MX" dirty="0" smtClean="0" sz="1400">
                <a:hlinkClick r:id="linkId2078609528"/>
              </a:rPr>
              <a:t>https://www.mendeley.com/viewer/?fileId=7b1ed3d4-4837-797f-060b-c18604ea92f6&amp;documentId=8b69e11a-bf2f-3c1d-a317-4a225e6f6875#3</a:t>
            </a:r>
            <a:endParaRPr lang="es-MX"/>
          </a:p>
          <a:p>
            <a:pPr lvl="1"/>
            <a:r>
              <a:rPr lang="es-MX" dirty="0" smtClean="0" sz="1400"/>
              <a:t>"Maps can be used as an assessment tool to identify understanding about concepts and relations. Additionally, these concept maps can be used as an intelligent suggester to recommend concepts, propositions, and existing concept maps from the web. In the educational context, these maps can provide scaffolding aid for students to construct their own concept maps. Concept mapping has also been utilised widely in question generation (Olney et al. 2012 ) and question answering (Dali et al. 2009 ). The preliminary concept maps extracted from this research can also be extended as an ontology for domain modeling in intelligent systems."</a:t>
            </a:r>
            <a:r>
              <a:rPr lang="es-MX" dirty="0" smtClean="0" sz="1400"/>
              <a:t> - </a:t>
            </a:r>
            <a:r>
              <a:rPr lang="es-MX" dirty="0" smtClean="0" sz="1400">
                <a:hlinkClick r:id="linkId2078609529"/>
              </a:rPr>
              <a:t>https://www.mendeley.com/viewer/?fileId=67b9f68e-57b8-ff45-0cb7-f696574a99fe&amp;documentId=be0e9ab9-770b-3585-a4c1-31afafe21302#3</a:t>
            </a:r>
            <a:endParaRPr lang="es-MX"/>
          </a:p>
          <a:p>
            <a:pPr lvl="1"/>
            <a:r>
              <a:rPr lang="es-MX" dirty="0" smtClean="0" sz="1400"/>
              <a:t>"Concept mapping is recognised as a valuable educational visualisation technique, which assists students in organising, sharing and representing knowledge."</a:t>
            </a:r>
            <a:r>
              <a:rPr lang="es-MX" dirty="0" smtClean="0" sz="1400"/>
              <a:t> - </a:t>
            </a:r>
            <a:r>
              <a:rPr lang="es-MX" dirty="0" smtClean="0" sz="1400">
                <a:hlinkClick r:id="linkId2078609530"/>
              </a:rPr>
              <a:t>https://www.mendeley.com/viewer/?fileId=67b9f68e-57b8-ff45-0cb7-f696574a99fe&amp;amp;documentId=be0e9ab9-770b-3585-a4c1-31afafe21302#1</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What is Concept mapping?</a:t>
            </a:r>
            <a:endParaRPr lang="es-MX"/>
          </a:p>
        </p:txBody>
      </p:sp>
      <p:sp>
        <p:nvSpPr>
          <p:cNvPr id="3" name="Content Placeholder 2"/>
          <p:cNvSpPr>
            <a:spLocks noGrp="1"/>
          </p:cNvSpPr>
          <p:nvPr>
            <p:ph idx="1"/>
          </p:nvPr>
        </p:nvSpPr>
        <p:spPr/>
        <p:txBody>
          <a:bodyPr>
            <a:noAutofit/>
          </a:bodyPr>
          <a:lstStyle/>
          <a:p>
            <a:r>
              <a:rPr lang="es-MX" dirty="0" smtClean="0" sz="1800"/>
              <a:t>Concept maps are diagrams that reflect how we personally organize and understand the relevant knowledge about a given topic or focus question. Since they were developed in the course of Novak’s research program, a large body of literature has arised pertaining to the use of Concept Mapping for educational purposes in educational settings fostering concept maps as a recognized tool for teaching and learning.</a:t>
            </a:r>
            <a:endParaRPr lang="es-MX"/>
          </a:p>
          <a:p>
            <a:r>
              <a:rPr lang="es-MX" dirty="0" smtClean="0" sz="1800"/>
              <a:t>"Concept maps are effective tools that assist learners in organising and representing knowledge."</a:t>
            </a:r>
            <a:r>
              <a:rPr lang="es-MX" dirty="0" smtClean="0" sz="1800"/>
              <a:t> - </a:t>
            </a:r>
            <a:r>
              <a:rPr lang="es-MX" dirty="0" smtClean="0" sz="1800">
                <a:hlinkClick r:id="linkId2078612236"/>
              </a:rPr>
              <a:t>https://www.mendeley.com/viewer/?fileId=67b9f68e-57b8-ff45-0cb7-f696574a99fe&amp;documentId=be0e9ab9-770b-3585-a4c1-31afafe21302#1</a:t>
            </a:r>
            <a:endParaRPr lang="es-MX"/>
          </a:p>
          <a:p>
            <a:r>
              <a:rPr lang="es-MX" dirty="0" smtClean="0" sz="1800"/>
              <a:t>"Concept maps are sensemaking tools t hat connect many ideas, objects, and events within a domain and, as a result, help organise and visualise knowledge "</a:t>
            </a:r>
            <a:r>
              <a:rPr lang="es-MX" dirty="0" smtClean="0" sz="1800"/>
              <a:t> - </a:t>
            </a:r>
            <a:r>
              <a:rPr lang="es-MX" dirty="0" smtClean="0" sz="1800">
                <a:hlinkClick r:id="linkId2078612239"/>
              </a:rPr>
              <a:t>https://www.mendeley.com/viewer/?fileId=120052e3-9f69-251b-24c8-036cefa6757a&amp;documentId=d371dbcd-d918-3418-a181-db15cbeb27e7#3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600"/>
              <a:t>Concept maps are diagrams that reflect how we personally organize and understand the relevant knowledge about a given topic or focus question. Since they were developed in the course of Novak’s research program, a large body of literature has arised pertaining to the use of Concept Mapping for educational purposes in educational settings fostering concept maps as a recognized tool for teaching and learning.</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800"/>
              <a:t>"Concept maps are effective tools that assist learners in organising and representing knowledge."</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"Concept maps are sensemaking tools t hat connect many ideas, objects, and events within a domain and, as a result, help organise and visualise knowledge "</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(17/17)</a:t>
            </a:r>
            <a:endParaRPr lang="es-MX"/>
          </a:p>
        </p:txBody>
      </p:sp>
      <p:sp>
        <p:nvSpPr>
          <p:cNvPr id="3" name="Content Placeholder 2"/>
          <p:cNvSpPr>
            <a:spLocks noGrp="1"/>
          </p:cNvSpPr>
          <p:nvPr>
            <p:ph idx="1"/>
          </p:nvPr>
        </p:nvSpPr>
        <p:spPr/>
        <p:txBody>
          <a:bodyPr>
            <a:noAutofit/>
          </a:bodyPr>
          <a:lstStyle/>
          <a:p>
            <a:pPr lvl="2"/>
            <a:r>
              <a:rPr lang="es-MX" dirty="0" smtClean="0" sz="1050"/>
              <a:t>How often does "when assessing Concept maps, finding the causes of the misconception is difficult" occur?</a:t>
            </a:r>
            <a:endParaRPr lang="es-MX"/>
          </a:p>
          <a:p>
            <a:pPr lvl="2"/>
            <a:r>
              <a:rPr lang="es-MX" dirty="0" smtClean="0" sz="1050"/>
              <a:t>What is an average amount of "when assessing Concept maps, finding the causes of the misconception is difficult"?</a:t>
            </a:r>
            <a:endParaRPr lang="es-MX"/>
          </a:p>
          <a:p>
            <a:pPr lvl="2"/>
            <a:r>
              <a:rPr lang="es-MX" dirty="0" smtClean="0" sz="1050"/>
              <a:t>How does "when assessing Concept maps, finding the causes of the misconception is difficult" normally work?</a:t>
            </a:r>
            <a:endParaRPr lang="es-MX"/>
          </a:p>
          <a:p>
            <a:pPr lvl="2"/>
            <a:r>
              <a:rPr lang="es-MX" dirty="0" smtClean="0" sz="1050"/>
              <a:t>What is the process by which "when assessing Concept maps, finding the causes of the misconception is difficult" happens?</a:t>
            </a:r>
            <a:endParaRPr lang="es-MX"/>
          </a:p>
          <a:p>
            <a:pPr lvl="2"/>
            <a:r>
              <a:rPr lang="es-MX" dirty="0" smtClean="0" sz="1050"/>
              <a:t>In what sequence do the events of "when assessing Concept maps, finding the causes of the misconception is difficult" occur?</a:t>
            </a:r>
            <a:endParaRPr lang="es-MX"/>
          </a:p>
          <a:p>
            <a:pPr lvl="2"/>
            <a:r>
              <a:rPr lang="es-MX" dirty="0" smtClean="0" sz="1050"/>
              <a:t>What are the steps "when assessing Concept maps, finding the causes of the misconception is difficult" goes through as it evolves?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Concept mapping in education</a:t>
            </a:r>
            <a:endParaRPr lang="es-MX"/>
          </a:p>
        </p:txBody>
      </p:sp>
      <p:sp>
        <p:nvSpPr>
          <p:cNvPr id="3" name="Content Placeholder 2"/>
          <p:cNvSpPr>
            <a:spLocks noGrp="1"/>
          </p:cNvSpPr>
          <p:nvPr>
            <p:ph idx="1"/>
          </p:nvPr>
        </p:nvSpPr>
        <p:spPr/>
        <p:txBody>
          <a:bodyPr>
            <a:noAutofit/>
          </a:bodyPr>
          <a:lstStyle/>
          <a:p>
            <a:r>
              <a:rPr lang="es-MX" dirty="0" smtClean="0" sz="1400"/>
              <a:t>"Numerous educational applications of Concept Mapping can be identified. Including as: 1) a scaffold for understanding, 2) a tool for the cons olidation of  educational experiences, 3) a tool for improveme nt of affective conditions for learning, 4) an aid or alternative to traditional writing assi gnments, 5) a tool to teach critical thinking, 6) a mediating representation for supporting in teraction among learners, and 7) an aid to the process of learning by teaching"</a:t>
            </a:r>
            <a:r>
              <a:rPr lang="es-MX" dirty="0" smtClean="0" sz="1400"/>
              <a:t> - </a:t>
            </a:r>
            <a:r>
              <a:rPr lang="es-MX" dirty="0" smtClean="0" sz="1400">
                <a:hlinkClick r:id="linkId2078470732"/>
              </a:rPr>
              <a:t>https://www.mendeley.com/reference-manager/reader/383645c9-7c4c-3b0f-bedd-bd4de61c2e85/79331356-190c-5fd9-5c8c-ca5f204f2af6#10</a:t>
            </a:r>
            <a:endParaRPr lang="es-MX"/>
          </a:p>
          <a:p>
            <a:r>
              <a:rPr lang="es-MX" dirty="0" smtClean="0" sz="1400"/>
              <a:t>"Concept Mapping has been put to many uses in education, business and government ... The process of Concept Mapping for educational purposes can foster the learning of well-integrated structural knowledge as opposed to the memorization of fragmentary, unintegrated facts."</a:t>
            </a:r>
            <a:r>
              <a:rPr lang="es-MX" dirty="0" smtClean="0" sz="1400"/>
              <a:t> - </a:t>
            </a:r>
            <a:r>
              <a:rPr lang="es-MX" dirty="0" smtClean="0" sz="1400">
                <a:hlinkClick r:id="linkId2078470731"/>
              </a:rPr>
              <a:t>https://www.mendeley.com/reference-manager/reader/383645c9-7c4c-3b0f-bedd-bd4de61c2e85/79331356-190c-5fd9-5c8c-ca5f204f2af6#8</a:t>
            </a:r>
            <a:endParaRPr lang="es-MX"/>
          </a:p>
          <a:p>
            <a:r>
              <a:rPr lang="es-MX" dirty="0" smtClean="0" sz="1400"/>
              <a:t>"They are often used as media for constructive learn activities and as commnunication aids in lectures, study materials, and collaborative learning "</a:t>
            </a:r>
            <a:r>
              <a:rPr lang="es-MX" dirty="0" smtClean="0" sz="1400"/>
              <a:t> - </a:t>
            </a:r>
            <a:r>
              <a:rPr lang="es-MX" dirty="0" smtClean="0" sz="1400">
                <a:hlinkClick r:id="linkId2078609523"/>
              </a:rPr>
              <a:t>https://www.mendeley.com/viewer/?fileId=17d36404-4c90-4f05-42d8-da7b098abeda&amp;documentId=3929cf81-c0d3-3591-b561-efd721ac5e2a#1</a:t>
            </a:r>
            <a:endParaRPr lang="es-MX"/>
          </a:p>
          <a:p>
            <a:r>
              <a:rPr lang="es-MX" dirty="0" smtClean="0" sz="1400"/>
              <a:t>"A concept map is also able to represent personal knowledge, é.g. when a student is asked to generate a concept map specifying his/her personal understanding of a specific domain. "</a:t>
            </a:r>
            <a:r>
              <a:rPr lang="es-MX" dirty="0" smtClean="0" sz="1400"/>
              <a:t> - </a:t>
            </a:r>
            <a:r>
              <a:rPr lang="es-MX" dirty="0" smtClean="0" sz="1400">
                <a:hlinkClick r:id="linkId2078609528"/>
              </a:rPr>
              <a:t>https://www.mendeley.com/viewer/?fileId=7b1ed3d4-4837-797f-060b-c18604ea92f6&amp;documentId=8b69e11a-bf2f-3c1d-a317-4a225e6f6875#3</a:t>
            </a:r>
            <a:endParaRPr lang="es-MX"/>
          </a:p>
          <a:p>
            <a:r>
              <a:rPr lang="es-MX" dirty="0" smtClean="0" sz="1400"/>
              <a:t>"Maps can be used as an assessment tool to identify understanding about concepts and relations. Additionally, these concept maps can be used as an intelligent suggester to recommend concepts, propositions, and existing concept maps from the web. In the educational context, these maps can provide scaffolding aid for students to construct their own concept maps. Concept mapping has also been utilised widely in question generation (Olney et al. 2012 ) and question answering (Dali et al. 2009 ). The preliminary concept maps extracted from this research can also be extended as an ontology for domain modeling in intelligent systems."</a:t>
            </a:r>
            <a:r>
              <a:rPr lang="es-MX" dirty="0" smtClean="0" sz="1400"/>
              <a:t> - </a:t>
            </a:r>
            <a:r>
              <a:rPr lang="es-MX" dirty="0" smtClean="0" sz="1400">
                <a:hlinkClick r:id="linkId2078609529"/>
              </a:rPr>
              <a:t>https://www.mendeley.com/viewer/?fileId=67b9f68e-57b8-ff45-0cb7-f696574a99fe&amp;documentId=be0e9ab9-770b-3585-a4c1-31afafe21302#3</a:t>
            </a:r>
            <a:endParaRPr lang="es-MX"/>
          </a:p>
          <a:p>
            <a:r>
              <a:rPr lang="es-MX" dirty="0" smtClean="0" sz="1400"/>
              <a:t>"Concept mapping is recognised as a valuable educational visualisation technique, which assists students in organising, sharing and representing knowledge."</a:t>
            </a:r>
            <a:r>
              <a:rPr lang="es-MX" dirty="0" smtClean="0" sz="1400"/>
              <a:t> - </a:t>
            </a:r>
            <a:r>
              <a:rPr lang="es-MX" dirty="0" smtClean="0" sz="1400">
                <a:hlinkClick r:id="linkId2078609530"/>
              </a:rPr>
              <a:t>https://www.mendeley.com/viewer/?fileId=67b9f68e-57b8-ff45-0cb7-f696574a99fe&amp;amp;documentId=be0e9ab9-770b-3585-a4c1-31afafe21302#1</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400"/>
              <a:t>"Numerous educational applications of Concept Mapping can be identified. Including as: 1) a scaffold for understanding, 2) a tool for the cons olidation of  educational experiences, 3) a tool for improveme nt of affective conditions for learning, 4) an aid or alternative to traditional writing assi gnments, 5) a tool to teach critical thinking, 6) a mediating representation for supporting in teraction among learners, and 7) an aid to the process of learning by teaching"</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"Concept Mapping has been put to many uses in education, business and government ... The process of Concept Mapping for educational purposes can foster the learning of well-integrated structural knowledge as opposed to the memorization of fragmentary, unintegrated facts."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"They are often used as media for constructive learn activities and as commnunication aids in lectures, study materials, and collaborative learning "</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"A concept map is also able to represent personal knowledge, é.g. when a student is asked to generate a concept map specifying his/her personal understanding of a specific domain. "</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400"/>
              <a:t>"Maps can be used as an assessment tool to identify understanding about concepts and relations. Additionally, these concept maps can be used as an intelligent suggester to recommend concepts, propositions, and existing concept maps from the web. In the educational context, these maps can provide scaffolding aid for students to construct their own concept maps. Concept mapping has also been utilised widely in question generation (Olney et al. 2012 ) and question answering (Dali et al. 2009 ). The preliminary concept maps extracted from this research can also be extended as an ontology for domain modeling in intelligent systems."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"Concept mapping is recognised as a valuable educational visualisation technique, which assists students in organising, sharing and representing knowledge."</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 (1/3)</a:t>
            </a:r>
            <a:endParaRPr lang="es-MX"/>
          </a:p>
        </p:txBody>
      </p:sp>
      <p:sp>
        <p:nvSpPr>
          <p:cNvPr id="3" name="Content Placeholder 2"/>
          <p:cNvSpPr>
            <a:spLocks noGrp="1"/>
          </p:cNvSpPr>
          <p:nvPr>
            <p:ph idx="1"/>
          </p:nvPr>
        </p:nvSpPr>
        <p:spPr/>
        <p:txBody>
          <a:bodyPr>
            <a:noAutofit/>
          </a:bodyPr>
          <a:lstStyle/>
          <a:p>
            <a:r>
              <a:rPr lang="es-MX" dirty="0" smtClean="0" sz="1200"/>
              <a:t>benifits</a:t>
            </a:r>
            <a:endParaRPr lang="es-MX"/>
          </a:p>
          <a:p>
            <a:pPr lvl="1"/>
            <a:r>
              <a:rPr lang="es-MX" dirty="0" smtClean="0" sz="1100"/>
              <a:t>properties</a:t>
            </a:r>
            <a:endParaRPr lang="es-MX"/>
          </a:p>
          <a:p>
            <a:pPr lvl="2"/>
            <a:r>
              <a:rPr lang="es-MX" dirty="0" smtClean="0" sz="1050"/>
              <a:t>autonomous learning and depth learning</a:t>
            </a:r>
            <a:endParaRPr lang="es-MX"/>
          </a:p>
          <a:p>
            <a:pPr lvl="3"/>
            <a:r>
              <a:rPr lang="es-MX" dirty="0" smtClean="0" sz="1000"/>
              <a:t>"graphic organization construction by the readers themselves is effective in promoting autonomous learning and enhancing the depth of learning,"</a:t>
            </a:r>
            <a:r>
              <a:rPr lang="es-MX" dirty="0" smtClean="0" sz="1000"/>
              <a:t> - </a:t>
            </a:r>
            <a:r>
              <a:rPr lang="es-MX" dirty="0" smtClean="0" sz="1000">
                <a:hlinkClick r:id="linkId2078472553"/>
              </a:rPr>
              <a:t>https://www.mendeley.com/reference-manager/reader/9a0d2bc5-ee17-38b3-a371-1ca5d7955008/0e083f8d-27f8-5137-527f-2b4bdb6ad7be#4</a:t>
            </a:r>
            <a:endParaRPr lang="es-MX"/>
          </a:p>
          <a:p>
            <a:pPr lvl="3"/>
            <a:r>
              <a:rPr lang="es-MX" dirty="0" smtClean="0" sz="1000"/>
              <a:t>Mapping activity fosters qualities as reflection on one’s understanding and autonomous learning and involves students in a cognitive process that helps them to focus on relevant aspects of the learning material"</a:t>
            </a:r>
            <a:r>
              <a:rPr lang="es-MX" dirty="0" smtClean="0" sz="1000"/>
              <a:t> - </a:t>
            </a:r>
            <a:r>
              <a:rPr lang="es-MX" dirty="0" smtClean="0" sz="1000">
                <a:hlinkClick r:id="linkId2078474048"/>
              </a:rPr>
              <a:t>https://www.mendeley.com/reference-manager/reader/9a0d2bc5-ee17-38b3-a371-1ca5d7955008/0e083f8d-27f8-5137-527f-2b4bdb6ad7be#4</a:t>
            </a:r>
            <a:endParaRPr lang="es-MX"/>
          </a:p>
          <a:p>
            <a:pPr lvl="2"/>
            <a:r>
              <a:rPr lang="es-MX" dirty="0" smtClean="0" sz="1050"/>
              <a:t>text comprehension and summarization</a:t>
            </a:r>
            <a:endParaRPr lang="es-MX"/>
          </a:p>
          <a:p>
            <a:pPr lvl="3"/>
            <a:r>
              <a:rPr lang="es-MX" dirty="0" smtClean="0" sz="1000"/>
              <a:t>"map-correction method enhanced text comprehension and summarization abilities and that the scaffold-fading method facilitated summarization ability."</a:t>
            </a:r>
            <a:r>
              <a:rPr lang="es-MX" dirty="0" smtClean="0" sz="1000"/>
              <a:t> - </a:t>
            </a:r>
            <a:r>
              <a:rPr lang="es-MX" dirty="0" smtClean="0" sz="1000">
                <a:hlinkClick r:id="linkId2078501238"/>
              </a:rPr>
              <a:t>https://www.mendeley.com/reference-manager/reader/9a0d2bc5-ee17-38b3-a371-1ca5d7955008/0e083f8d-27f8-5137-527f-2b4bdb6ad7be#2</a:t>
            </a:r>
            <a:endParaRPr lang="es-MX"/>
          </a:p>
          <a:p>
            <a:pPr lvl="3"/>
            <a:r>
              <a:rPr lang="es-MX" dirty="0" smtClean="0" sz="1000"/>
              <a:t>Concept maps are considered a valuable tool for learning from texts enhancing text comprehension and summarization</a:t>
            </a:r>
            <a:endParaRPr lang="es-MX"/>
          </a:p>
          <a:p>
            <a:pPr lvl="4"/>
            <a:r>
              <a:rPr lang="es-MX" dirty="0" smtClean="0" sz="1000"/>
              <a:t>Functions</a:t>
            </a:r>
            <a:endParaRPr lang="es-MX"/>
          </a:p>
          <a:p>
            <a:pPr lvl="5"/>
            <a:r>
              <a:rPr lang="es-MX" dirty="0" smtClean="0" sz="1000"/>
              <a:t>Concept mapping as a follow-up strategy in text learning can have several important functions. As Hilbert &amp; Renkl mentioned in their work, there can be differentiated four main functions: foster elaboration processes, reduction of content enhancing the acquisition and retention of macro level ideas, facilitate the construction of coherence and support metacognitive processes.</a:t>
            </a:r>
            <a:endParaRPr lang="es-MX"/>
          </a:p>
          <a:p>
            <a:pPr lvl="6"/>
            <a:r>
              <a:rPr lang="es-MX" dirty="0" smtClean="0" sz="1000"/>
              <a:t>properties</a:t>
            </a:r>
            <a:endParaRPr lang="es-MX"/>
          </a:p>
          <a:p>
            <a:pPr lvl="7"/>
            <a:r>
              <a:rPr lang="es-MX" dirty="0" smtClean="0" sz="1000"/>
              <a:t>Reduction</a:t>
            </a:r>
            <a:endParaRPr lang="es-MX"/>
          </a:p>
          <a:p>
            <a:pPr lvl="8"/>
            <a:r>
              <a:rPr lang="es-MX" dirty="0" smtClean="0" sz="1000"/>
              <a:t>properties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 (2/3)</a:t>
            </a:r>
            <a:endParaRPr lang="es-MX"/>
          </a:p>
        </p:txBody>
      </p:sp>
      <p:sp>
        <p:nvSpPr>
          <p:cNvPr id="3" name="Content Placeholder 2"/>
          <p:cNvSpPr>
            <a:spLocks noGrp="1"/>
          </p:cNvSpPr>
          <p:nvPr>
            <p:ph idx="1"/>
          </p:nvPr>
        </p:nvSpPr>
        <p:spPr/>
        <p:txBody>
          <a:bodyPr>
            <a:noAutofit/>
          </a:bodyPr>
          <a:lstStyle/>
          <a:p>
            <a:pPr lvl="8"/>
            <a:r>
              <a:rPr lang="es-MX" dirty="0" smtClean="0" sz="10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r>
              <a:rPr lang="es-MX" dirty="0" smtClean="0" sz="1000"/>
              <a:t> - </a:t>
            </a:r>
            <a:r>
              <a:rPr lang="es-MX" dirty="0" smtClean="0" sz="1000">
                <a:hlinkClick r:id="linkId2078492090"/>
              </a:rPr>
              <a:t>https://www.mendeley.com/viewer/?fileId=2622cfbe-68c7-05dd-2781-47bdeb9578a3&amp;amp;documentId=575631d4-425b-3944-a843-dfcb90dd8107#2</a:t>
            </a:r>
            <a:endParaRPr lang="es-MX"/>
          </a:p>
          <a:p>
            <a:pPr lvl="7"/>
            <a:r>
              <a:rPr lang="es-MX" dirty="0" smtClean="0" sz="1000"/>
              <a:t>Coherence</a:t>
            </a:r>
            <a:endParaRPr lang="es-MX"/>
          </a:p>
          <a:p>
            <a:pPr lvl="8"/>
            <a:r>
              <a:rPr lang="es-MX" dirty="0" smtClean="0" sz="1000"/>
              <a:t>properties</a:t>
            </a:r>
            <a:endParaRPr lang="es-MX"/>
          </a:p>
          <a:p>
            <a:pPr lvl="8"/>
            <a:r>
              <a:rPr lang="es-MX" dirty="0" smtClean="0" sz="10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r>
              <a:rPr lang="es-MX" dirty="0" smtClean="0" sz="1000"/>
              <a:t> - </a:t>
            </a:r>
            <a:r>
              <a:rPr lang="es-MX" dirty="0" smtClean="0" sz="1000">
                <a:hlinkClick r:id="linkId2078492095"/>
              </a:rPr>
              <a:t>https://www.mendeley.com/viewer/?fileId=2622cfbe-68c7-05dd-2781-47bdeb9578a3&amp;amp;documentId=575631d4-425b-3944-a843-dfcb90dd8107#2</a:t>
            </a:r>
            <a:endParaRPr lang="es-MX"/>
          </a:p>
          <a:p>
            <a:pPr lvl="7"/>
            <a:r>
              <a:rPr lang="es-MX" dirty="0" smtClean="0" sz="1000"/>
              <a:t>Elabotation</a:t>
            </a:r>
            <a:endParaRPr lang="es-MX"/>
          </a:p>
          <a:p>
            <a:pPr lvl="8"/>
            <a:r>
              <a:rPr lang="es-MX" dirty="0" smtClean="0" sz="1000"/>
              <a:t>properties</a:t>
            </a:r>
            <a:endParaRPr lang="es-MX"/>
          </a:p>
          <a:p>
            <a:pPr lvl="8"/>
            <a:r>
              <a:rPr lang="es-MX" dirty="0" smtClean="0" sz="10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r>
              <a:rPr lang="es-MX" dirty="0" smtClean="0" sz="1000"/>
              <a:t> - </a:t>
            </a:r>
            <a:r>
              <a:rPr lang="es-MX" dirty="0" smtClean="0" sz="1000">
                <a:hlinkClick r:id="linkId2078492098"/>
              </a:rPr>
              <a:t>https://www.mendeley.com/viewer/?fileId=2622cfbe-68c7-05dd-2781-47bdeb9578a3&amp;amp;documentId=575631d4-425b-3944-a843-dfcb90dd8107#2</a:t>
            </a:r>
            <a:endParaRPr lang="es-MX"/>
          </a:p>
          <a:p>
            <a:pPr lvl="7"/>
            <a:r>
              <a:rPr lang="es-MX" dirty="0" smtClean="0" sz="1000"/>
              <a:t>Metacognitive</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 (3/3)</a:t>
            </a:r>
            <a:endParaRPr lang="es-MX"/>
          </a:p>
        </p:txBody>
      </p:sp>
      <p:sp>
        <p:nvSpPr>
          <p:cNvPr id="3" name="Content Placeholder 2"/>
          <p:cNvSpPr>
            <a:spLocks noGrp="1"/>
          </p:cNvSpPr>
          <p:nvPr>
            <p:ph idx="1"/>
          </p:nvPr>
        </p:nvSpPr>
        <p:spPr/>
        <p:txBody>
          <a:bodyPr>
            <a:noAutofit/>
          </a:bodyPr>
          <a:lstStyle/>
          <a:p>
            <a:pPr lvl="8"/>
            <a:r>
              <a:rPr lang="es-MX" dirty="0" smtClean="0" sz="1000"/>
              <a:t>properties</a:t>
            </a:r>
            <a:endParaRPr lang="es-MX"/>
          </a:p>
          <a:p>
            <a:pPr lvl="8"/>
            <a:r>
              <a:rPr lang="es-MX" dirty="0" smtClean="0" sz="10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r>
              <a:rPr lang="es-MX" dirty="0" smtClean="0" sz="1000"/>
              <a:t> - </a:t>
            </a:r>
            <a:r>
              <a:rPr lang="es-MX" dirty="0" smtClean="0" sz="1000">
                <a:hlinkClick r:id="linkId2078492102"/>
              </a:rPr>
              <a:t>https://www.mendeley.com/viewer/?fileId=2622cfbe-68c7-05dd-2781-47bdeb9578a3&amp;amp;amp;documentId=575631d4-425b-3944-a843-dfcb90dd8107#2</a:t>
            </a:r>
            <a:endParaRPr lang="es-MX"/>
          </a:p>
          <a:p>
            <a:pPr lvl="2"/>
            <a:r>
              <a:rPr lang="es-MX" dirty="0" smtClean="0" sz="1050"/>
              <a:t>diagnosis of misunderstandings</a:t>
            </a:r>
            <a:endParaRPr lang="es-MX"/>
          </a:p>
          <a:p>
            <a:pPr lvl="3"/>
            <a:r>
              <a:rPr lang="es-MX" dirty="0" smtClean="0" sz="1000"/>
              <a:t>properties</a:t>
            </a:r>
            <a:endParaRPr lang="es-MX"/>
          </a:p>
          <a:p>
            <a:pPr lvl="4"/>
            <a:r>
              <a:rPr lang="es-MX" dirty="0" smtClean="0" sz="1000"/>
              <a:t>"concept mapping tasks may be more useful for the diagnosis of students’ misunderstandings owing to their sensitivity to (a) the structural nature of student knowledge, (b) intrusions or distortions in students’ understanding of content, and (c) errors of omission (Surber, 1984). "</a:t>
            </a:r>
            <a:r>
              <a:rPr lang="es-MX" dirty="0" smtClean="0" sz="1000"/>
              <a:t> - </a:t>
            </a:r>
            <a:r>
              <a:rPr lang="es-MX" dirty="0" smtClean="0" sz="1000">
                <a:hlinkClick r:id="linkId2078501244"/>
              </a:rPr>
              <a:t>https://www.mendeley.com/reference-manager/reader/2e7a68b4-6f6c-3075-9e89-a755bb3999b2/3bed7713-a20b-6fe5-4ac9-71a69c01c196#2</a:t>
            </a:r>
            <a:endParaRPr lang="es-MX"/>
          </a:p>
          <a:p>
            <a:pPr lvl="4"/>
            <a:r>
              <a:rPr lang="es-MX" dirty="0" smtClean="0" sz="1000"/>
              <a:t>"Teachers and students are often able to more early identify misconceptions within the context of a Concept Map."</a:t>
            </a:r>
            <a:r>
              <a:rPr lang="es-MX" dirty="0" smtClean="0" sz="1000"/>
              <a:t> - </a:t>
            </a:r>
            <a:r>
              <a:rPr lang="es-MX" dirty="0" smtClean="0" sz="1000">
                <a:hlinkClick r:id="linkId2078662873"/>
              </a:rPr>
              <a:t>https://www.mendeley.com/viewer/?fileId=44a7c65d-7e07-f551-20ed-00327e069c47&amp;documentId=71e81ea0-e531-390c-9e64-b6b08dfec86d#23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Set Problem Statement</a:t>
            </a:r>
            <a:endParaRPr lang="es-MX"/>
          </a:p>
        </p:txBody>
      </p:sp>
      <p:sp>
        <p:nvSpPr>
          <p:cNvPr id="3" name="Content Placeholder 2"/>
          <p:cNvSpPr>
            <a:spLocks noGrp="1"/>
          </p:cNvSpPr>
          <p:nvPr>
            <p:ph idx="1"/>
          </p:nvPr>
        </p:nvSpPr>
        <p:spPr/>
        <p:txBody>
          <a:bodyPr>
            <a:noAutofit/>
          </a:bodyPr>
          <a:lstStyle/>
          <a:p>
            <a:r>
              <a:rPr lang="es-MX" dirty="0" smtClean="0" sz="1600"/>
              <a:t>when assessing Concept maps, finding the causes of the misconception is difficult</a:t>
            </a:r>
            <a:endParaRPr lang="es-MX"/>
          </a:p>
          <a:p>
            <a:pPr lvl="1"/>
            <a:r>
              <a:rPr lang="es-MX" dirty="0" smtClean="0" sz="1400"/>
              <a:t>"Before examining the quality of a concept map by applying it for the purpose it has been generated, though, evidence needs to be given regarding its validity of the knowledge in question. This means, it has to be  determined whether the concept map constitutes a valid model"</a:t>
            </a:r>
            <a:r>
              <a:rPr lang="es-MX" dirty="0" smtClean="0" sz="1400"/>
              <a:t> - </a:t>
            </a:r>
            <a:r>
              <a:rPr lang="es-MX" dirty="0" smtClean="0" sz="1400">
                <a:hlinkClick r:id="linkId2078570300"/>
              </a:rPr>
              <a:t>https://www.mendeley.com/viewer/?fileId=7b1ed3d4-4837-797f-37c1-a27479185f73&amp;documentId=f74a517c-fc6c-3ee5-99ca-62d689bed956#3</a:t>
            </a:r>
            <a:endParaRPr lang="es-MX"/>
          </a:p>
          <a:p>
            <a:pPr lvl="1"/>
            <a:r>
              <a:rPr lang="es-MX" dirty="0" smtClean="0" sz="1400"/>
              <a:t>"The concept map evaluation will influence the validity of the assessment by affecting the quality of the information extracted from the concept maps. To some extent, this will be influenced by the nature of the concept mapping task. If the procedures for creating a map are not well specified, the variation in students’ maps may make interpretation difficult"</a:t>
            </a:r>
            <a:r>
              <a:rPr lang="es-MX" dirty="0" smtClean="0" sz="1400"/>
              <a:t> - </a:t>
            </a:r>
            <a:r>
              <a:rPr lang="es-MX" dirty="0" smtClean="0" sz="1400">
                <a:hlinkClick r:id="linkId2078570306"/>
              </a:rPr>
              <a:t>https://www.mendeley.com/viewer/?fileId=3bed7713-a20b-6fe5-2a69-3853d4585163&amp;documentId=2b0cc2a1-7444-3e5a-83fd-963acd74724a#4</a:t>
            </a:r>
            <a:endParaRPr lang="es-MX"/>
          </a:p>
          <a:p>
            <a:pPr lvl="1"/>
            <a:r>
              <a:rPr lang="es-MX" dirty="0" smtClean="0" sz="1400"/>
              <a:t>"In analyzing the factors that influence the effect of teaching, the teacher can determine a student ’ s knowledge structure and highlight misconceptions by inspecting the concept maps and logs."</a:t>
            </a:r>
            <a:r>
              <a:rPr lang="es-MX" dirty="0" smtClean="0" sz="1400"/>
              <a:t> - </a:t>
            </a:r>
            <a:r>
              <a:rPr lang="es-MX" dirty="0" smtClean="0" sz="1400">
                <a:hlinkClick r:id="linkId2078651910"/>
              </a:rPr>
              <a:t>https://www.mendeley.com/viewer/?fileId=3afa7a11-8225-263f-3492-081a09d66637&amp;documentId=3706a704-3d61-3776-aa03-b4cb7dff29b1#1</a:t>
            </a:r>
            <a:endParaRPr lang="es-MX"/>
          </a:p>
          <a:p>
            <a:pPr lvl="1"/>
            <a:r>
              <a:rPr lang="es-MX" dirty="0" smtClean="0" sz="1400"/>
              <a:t>"There can be several cases when a CM-based AKAS is not able to distinguish a misconception or incorrect fragment of the CM from the correct relationship"</a:t>
            </a:r>
            <a:r>
              <a:rPr lang="es-MX" dirty="0" smtClean="0" sz="1400"/>
              <a:t> - </a:t>
            </a:r>
            <a:r>
              <a:rPr lang="es-MX" dirty="0" smtClean="0" sz="1400">
                <a:hlinkClick r:id="linkId2078661625"/>
              </a:rPr>
              <a:t>https://www.mendeley.com/viewer/?fileId=7d26bd6d-b586-c4c1-7504-fb3aa020a663&amp;documentId=f193edb9-2997-3d05-ba0a-c87d397dfbb4#3</a:t>
            </a:r>
            <a:endParaRPr lang="es-MX"/>
          </a:p>
          <a:p>
            <a:pPr lvl="2"/>
            <a:r>
              <a:rPr lang="es-MX" dirty="0" smtClean="0" sz="1200"/>
              <a:t>"The aim of the knowledge assessment is to distinguish between misconceptions and correct knowledge. If AKASs are only able to recognize as correct those knowledge fragments that exactly match with a reference model, they are missing those fragments that represent correct knowledge, but are structured differently or are expressed using different terms. Thus, there is a need for automated knowledge assessment mechanisms that could expand the reference model to increase the probability that correct responses from students are not categorized as misconceptions."</a:t>
            </a:r>
            <a:r>
              <a:rPr lang="es-MX" dirty="0" smtClean="0" sz="1200"/>
              <a:t> - </a:t>
            </a:r>
            <a:r>
              <a:rPr lang="es-MX" dirty="0" smtClean="0" sz="1200">
                <a:hlinkClick r:id="linkId2078659298"/>
              </a:rPr>
              <a:t>https://www.mendeley.com/viewer/?fileId=7d26bd6d-b586-c4c1-7504-fb3aa020a663&amp;documentId=f193edb9-2997-3d05-ba0a-c87d397dfbb4#2</a:t>
            </a:r>
            <a:endParaRPr lang="es-MX"/>
          </a:p>
          <a:p>
            <a:pPr lvl="1"/>
            <a:r>
              <a:rPr lang="es-MX" dirty="0" smtClean="0" sz="1400"/>
              <a:t>Relevance</a:t>
            </a:r>
            <a:endParaRPr lang="es-MX"/>
          </a:p>
          <a:p>
            <a:pPr lvl="2"/>
            <a:r>
              <a:rPr lang="es-MX" dirty="0" smtClean="0" sz="1200"/>
              <a:t>"Concept Mapping facilitates the learning process by allowing the instructor to identify missing or irrelevant concepts, trivial or incorrect linking phrases, etc. The Concept Map provides the basis for discussions between students and their instructors, to clarify relationships such as the one depicted, and generally to gain a better understanding of the subject matter."</a:t>
            </a:r>
            <a:r>
              <a:rPr lang="es-MX" dirty="0" smtClean="0" sz="1200"/>
              <a:t> - </a:t>
            </a:r>
            <a:r>
              <a:rPr lang="es-MX" dirty="0" smtClean="0" sz="1200">
                <a:hlinkClick r:id="linkId2078530977"/>
              </a:rPr>
              <a:t>https://www.mendeley.com/reference-manager/reader/383645c9-7c4c-3b0f-bedd-bd4de61c2e85/79331356-190c-5fd9-5c8c-ca5f204f2af6#18</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benifits (1/3)</a:t>
            </a:r>
            <a:endParaRPr lang="es-MX"/>
          </a:p>
        </p:txBody>
      </p:sp>
      <p:sp>
        <p:nvSpPr>
          <p:cNvPr id="3" name="Content Placeholder 2"/>
          <p:cNvSpPr>
            <a:spLocks noGrp="1"/>
          </p:cNvSpPr>
          <p:nvPr>
            <p:ph idx="1"/>
          </p:nvPr>
        </p:nvSpPr>
        <p:spPr/>
        <p:txBody>
          <a:bodyPr>
            <a:noAutofit/>
          </a:bodyPr>
          <a:lstStyle/>
          <a:p>
            <a:r>
              <a:rPr lang="es-MX" dirty="0" smtClean="0" sz="1200"/>
              <a:t>properties</a:t>
            </a:r>
            <a:endParaRPr lang="es-MX"/>
          </a:p>
          <a:p>
            <a:pPr lvl="1"/>
            <a:r>
              <a:rPr lang="es-MX" dirty="0" smtClean="0" sz="1100"/>
              <a:t>autonomous learning and depth learning</a:t>
            </a:r>
            <a:endParaRPr lang="es-MX"/>
          </a:p>
          <a:p>
            <a:pPr lvl="2"/>
            <a:r>
              <a:rPr lang="es-MX" dirty="0" smtClean="0" sz="1050"/>
              <a:t>"graphic organization construction by the readers themselves is effective in promoting autonomous learning and enhancing the depth of learning,"</a:t>
            </a:r>
            <a:r>
              <a:rPr lang="es-MX" dirty="0" smtClean="0" sz="1050"/>
              <a:t> - </a:t>
            </a:r>
            <a:r>
              <a:rPr lang="es-MX" dirty="0" smtClean="0" sz="1050">
                <a:hlinkClick r:id="linkId2078472553"/>
              </a:rPr>
              <a:t>https://www.mendeley.com/reference-manager/reader/9a0d2bc5-ee17-38b3-a371-1ca5d7955008/0e083f8d-27f8-5137-527f-2b4bdb6ad7be#4</a:t>
            </a:r>
            <a:endParaRPr lang="es-MX"/>
          </a:p>
          <a:p>
            <a:pPr lvl="2"/>
            <a:r>
              <a:rPr lang="es-MX" dirty="0" smtClean="0" sz="1050"/>
              <a:t>Mapping activity fosters qualities as reflection on one’s understanding and autonomous learning and involves students in a cognitive process that helps them to focus on relevant aspects of the learning material"</a:t>
            </a:r>
            <a:r>
              <a:rPr lang="es-MX" dirty="0" smtClean="0" sz="1050"/>
              <a:t> - </a:t>
            </a:r>
            <a:r>
              <a:rPr lang="es-MX" dirty="0" smtClean="0" sz="1050">
                <a:hlinkClick r:id="linkId2078474048"/>
              </a:rPr>
              <a:t>https://www.mendeley.com/reference-manager/reader/9a0d2bc5-ee17-38b3-a371-1ca5d7955008/0e083f8d-27f8-5137-527f-2b4bdb6ad7be#4</a:t>
            </a:r>
            <a:endParaRPr lang="es-MX"/>
          </a:p>
          <a:p>
            <a:pPr lvl="1"/>
            <a:r>
              <a:rPr lang="es-MX" dirty="0" smtClean="0" sz="1100"/>
              <a:t>text comprehension and summarization</a:t>
            </a:r>
            <a:endParaRPr lang="es-MX"/>
          </a:p>
          <a:p>
            <a:pPr lvl="2"/>
            <a:r>
              <a:rPr lang="es-MX" dirty="0" smtClean="0" sz="1050"/>
              <a:t>"map-correction method enhanced text comprehension and summarization abilities and that the scaffold-fading method facilitated summarization ability."</a:t>
            </a:r>
            <a:r>
              <a:rPr lang="es-MX" dirty="0" smtClean="0" sz="1050"/>
              <a:t> - </a:t>
            </a:r>
            <a:r>
              <a:rPr lang="es-MX" dirty="0" smtClean="0" sz="1050">
                <a:hlinkClick r:id="linkId2078501238"/>
              </a:rPr>
              <a:t>https://www.mendeley.com/reference-manager/reader/9a0d2bc5-ee17-38b3-a371-1ca5d7955008/0e083f8d-27f8-5137-527f-2b4bdb6ad7be#2</a:t>
            </a:r>
            <a:endParaRPr lang="es-MX"/>
          </a:p>
          <a:p>
            <a:pPr lvl="2"/>
            <a:r>
              <a:rPr lang="es-MX" dirty="0" smtClean="0" sz="1050"/>
              <a:t>Concept maps are considered a valuable tool for learning from texts enhancing text comprehension and summarization</a:t>
            </a:r>
            <a:endParaRPr lang="es-MX"/>
          </a:p>
          <a:p>
            <a:pPr lvl="3"/>
            <a:r>
              <a:rPr lang="es-MX" dirty="0" smtClean="0" sz="1000"/>
              <a:t>Functions</a:t>
            </a:r>
            <a:endParaRPr lang="es-MX"/>
          </a:p>
          <a:p>
            <a:pPr lvl="4"/>
            <a:r>
              <a:rPr lang="es-MX" dirty="0" smtClean="0" sz="1000"/>
              <a:t>Concept mapping as a follow-up strategy in text learning can have several important functions. As Hilbert &amp; Renkl mentioned in their work, there can be differentiated four main functions: foster elaboration processes, reduction of content enhancing the acquisition and retention of macro level ideas, facilitate the construction of coherence and support metacognitive processes.</a:t>
            </a:r>
            <a:endParaRPr lang="es-MX"/>
          </a:p>
          <a:p>
            <a:pPr lvl="5"/>
            <a:r>
              <a:rPr lang="es-MX" dirty="0" smtClean="0" sz="1000"/>
              <a:t>properties</a:t>
            </a:r>
            <a:endParaRPr lang="es-MX"/>
          </a:p>
          <a:p>
            <a:pPr lvl="6"/>
            <a:r>
              <a:rPr lang="es-MX" dirty="0" smtClean="0" sz="1000"/>
              <a:t>Reduction</a:t>
            </a:r>
            <a:endParaRPr lang="es-MX"/>
          </a:p>
          <a:p>
            <a:pPr lvl="7"/>
            <a:r>
              <a:rPr lang="es-MX" dirty="0" smtClean="0" sz="1000"/>
              <a:t>properties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benifits (2/3)</a:t>
            </a:r>
            <a:endParaRPr lang="es-MX"/>
          </a:p>
        </p:txBody>
      </p:sp>
      <p:sp>
        <p:nvSpPr>
          <p:cNvPr id="3" name="Content Placeholder 2"/>
          <p:cNvSpPr>
            <a:spLocks noGrp="1"/>
          </p:cNvSpPr>
          <p:nvPr>
            <p:ph idx="1"/>
          </p:nvPr>
        </p:nvSpPr>
        <p:spPr/>
        <p:txBody>
          <a:bodyPr>
            <a:noAutofit/>
          </a:bodyPr>
          <a:lstStyle/>
          <a:p>
            <a:pPr lvl="8"/>
            <a:r>
              <a:rPr lang="es-MX" dirty="0" smtClean="0" sz="10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r>
              <a:rPr lang="es-MX" dirty="0" smtClean="0" sz="1000"/>
              <a:t> - </a:t>
            </a:r>
            <a:r>
              <a:rPr lang="es-MX" dirty="0" smtClean="0" sz="1000">
                <a:hlinkClick r:id="linkId2078492090"/>
              </a:rPr>
              <a:t>https://www.mendeley.com/viewer/?fileId=2622cfbe-68c7-05dd-2781-47bdeb9578a3&amp;amp;documentId=575631d4-425b-3944-a843-dfcb90dd8107#2</a:t>
            </a:r>
            <a:endParaRPr lang="es-MX"/>
          </a:p>
          <a:p>
            <a:pPr lvl="6"/>
            <a:r>
              <a:rPr lang="es-MX" dirty="0" smtClean="0" sz="1000"/>
              <a:t>Coherence</a:t>
            </a:r>
            <a:endParaRPr lang="es-MX"/>
          </a:p>
          <a:p>
            <a:pPr lvl="7"/>
            <a:r>
              <a:rPr lang="es-MX" dirty="0" smtClean="0" sz="1000"/>
              <a:t>properties</a:t>
            </a:r>
            <a:endParaRPr lang="es-MX"/>
          </a:p>
          <a:p>
            <a:pPr lvl="8"/>
            <a:r>
              <a:rPr lang="es-MX" dirty="0" smtClean="0" sz="10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r>
              <a:rPr lang="es-MX" dirty="0" smtClean="0" sz="1000"/>
              <a:t> - </a:t>
            </a:r>
            <a:r>
              <a:rPr lang="es-MX" dirty="0" smtClean="0" sz="1000">
                <a:hlinkClick r:id="linkId2078492095"/>
              </a:rPr>
              <a:t>https://www.mendeley.com/viewer/?fileId=2622cfbe-68c7-05dd-2781-47bdeb9578a3&amp;amp;documentId=575631d4-425b-3944-a843-dfcb90dd8107#2</a:t>
            </a:r>
            <a:endParaRPr lang="es-MX"/>
          </a:p>
          <a:p>
            <a:pPr lvl="6"/>
            <a:r>
              <a:rPr lang="es-MX" dirty="0" smtClean="0" sz="1000"/>
              <a:t>Elabotation</a:t>
            </a:r>
            <a:endParaRPr lang="es-MX"/>
          </a:p>
          <a:p>
            <a:pPr lvl="7"/>
            <a:r>
              <a:rPr lang="es-MX" dirty="0" smtClean="0" sz="1000"/>
              <a:t>properties</a:t>
            </a:r>
            <a:endParaRPr lang="es-MX"/>
          </a:p>
          <a:p>
            <a:pPr lvl="8"/>
            <a:r>
              <a:rPr lang="es-MX" dirty="0" smtClean="0" sz="10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r>
              <a:rPr lang="es-MX" dirty="0" smtClean="0" sz="1000"/>
              <a:t> - </a:t>
            </a:r>
            <a:r>
              <a:rPr lang="es-MX" dirty="0" smtClean="0" sz="1000">
                <a:hlinkClick r:id="linkId2078492098"/>
              </a:rPr>
              <a:t>https://www.mendeley.com/viewer/?fileId=2622cfbe-68c7-05dd-2781-47bdeb9578a3&amp;amp;documentId=575631d4-425b-3944-a843-dfcb90dd8107#2</a:t>
            </a:r>
            <a:endParaRPr lang="es-MX"/>
          </a:p>
          <a:p>
            <a:pPr lvl="6"/>
            <a:r>
              <a:rPr lang="es-MX" dirty="0" smtClean="0" sz="1000"/>
              <a:t>Metacognitive</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benifits (3/3)</a:t>
            </a:r>
            <a:endParaRPr lang="es-MX"/>
          </a:p>
        </p:txBody>
      </p:sp>
      <p:sp>
        <p:nvSpPr>
          <p:cNvPr id="3" name="Content Placeholder 2"/>
          <p:cNvSpPr>
            <a:spLocks noGrp="1"/>
          </p:cNvSpPr>
          <p:nvPr>
            <p:ph idx="1"/>
          </p:nvPr>
        </p:nvSpPr>
        <p:spPr/>
        <p:txBody>
          <a:bodyPr>
            <a:noAutofit/>
          </a:bodyPr>
          <a:lstStyle/>
          <a:p>
            <a:pPr lvl="7"/>
            <a:r>
              <a:rPr lang="es-MX" dirty="0" smtClean="0" sz="1000"/>
              <a:t>properties</a:t>
            </a:r>
            <a:endParaRPr lang="es-MX"/>
          </a:p>
          <a:p>
            <a:pPr lvl="8"/>
            <a:r>
              <a:rPr lang="es-MX" dirty="0" smtClean="0" sz="10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r>
              <a:rPr lang="es-MX" dirty="0" smtClean="0" sz="1000"/>
              <a:t> - </a:t>
            </a:r>
            <a:r>
              <a:rPr lang="es-MX" dirty="0" smtClean="0" sz="1000">
                <a:hlinkClick r:id="linkId2078492102"/>
              </a:rPr>
              <a:t>https://www.mendeley.com/viewer/?fileId=2622cfbe-68c7-05dd-2781-47bdeb9578a3&amp;amp;amp;documentId=575631d4-425b-3944-a843-dfcb90dd8107#2</a:t>
            </a:r>
            <a:endParaRPr lang="es-MX"/>
          </a:p>
          <a:p>
            <a:pPr lvl="1"/>
            <a:r>
              <a:rPr lang="es-MX" dirty="0" smtClean="0" sz="1100"/>
              <a:t>diagnosis of misunderstandings</a:t>
            </a:r>
            <a:endParaRPr lang="es-MX"/>
          </a:p>
          <a:p>
            <a:pPr lvl="2"/>
            <a:r>
              <a:rPr lang="es-MX" dirty="0" smtClean="0" sz="1050"/>
              <a:t>properties</a:t>
            </a:r>
            <a:endParaRPr lang="es-MX"/>
          </a:p>
          <a:p>
            <a:pPr lvl="3"/>
            <a:r>
              <a:rPr lang="es-MX" dirty="0" smtClean="0" sz="1000"/>
              <a:t>"concept mapping tasks may be more useful for the diagnosis of students’ misunderstandings owing to their sensitivity to (a) the structural nature of student knowledge, (b) intrusions or distortions in students’ understanding of content, and (c) errors of omission (Surber, 1984). "</a:t>
            </a:r>
            <a:r>
              <a:rPr lang="es-MX" dirty="0" smtClean="0" sz="1000"/>
              <a:t> - </a:t>
            </a:r>
            <a:r>
              <a:rPr lang="es-MX" dirty="0" smtClean="0" sz="1000">
                <a:hlinkClick r:id="linkId2078501244"/>
              </a:rPr>
              <a:t>https://www.mendeley.com/reference-manager/reader/2e7a68b4-6f6c-3075-9e89-a755bb3999b2/3bed7713-a20b-6fe5-4ac9-71a69c01c196#2</a:t>
            </a:r>
            <a:endParaRPr lang="es-MX"/>
          </a:p>
          <a:p>
            <a:pPr lvl="3"/>
            <a:r>
              <a:rPr lang="es-MX" dirty="0" smtClean="0" sz="1000"/>
              <a:t>"Teachers and students are often able to more early identify misconceptions within the context of a Concept Map."</a:t>
            </a:r>
            <a:r>
              <a:rPr lang="es-MX" dirty="0" smtClean="0" sz="1000"/>
              <a:t> - </a:t>
            </a:r>
            <a:r>
              <a:rPr lang="es-MX" dirty="0" smtClean="0" sz="1000">
                <a:hlinkClick r:id="linkId2078662873"/>
              </a:rPr>
              <a:t>https://www.mendeley.com/viewer/?fileId=44a7c65d-7e07-f551-20ed-00327e069c47&amp;documentId=71e81ea0-e531-390c-9e64-b6b08dfec86d#23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 (1/3)</a:t>
            </a:r>
            <a:endParaRPr lang="es-MX"/>
          </a:p>
        </p:txBody>
      </p:sp>
      <p:sp>
        <p:nvSpPr>
          <p:cNvPr id="3" name="Content Placeholder 2"/>
          <p:cNvSpPr>
            <a:spLocks noGrp="1"/>
          </p:cNvSpPr>
          <p:nvPr>
            <p:ph idx="1"/>
          </p:nvPr>
        </p:nvSpPr>
        <p:spPr/>
        <p:txBody>
          <a:bodyPr>
            <a:noAutofit/>
          </a:bodyPr>
          <a:lstStyle/>
          <a:p>
            <a:r>
              <a:rPr lang="es-MX" dirty="0" smtClean="0" sz="1200"/>
              <a:t>autonomous learning and depth learning</a:t>
            </a:r>
            <a:endParaRPr lang="es-MX"/>
          </a:p>
          <a:p>
            <a:pPr lvl="1"/>
            <a:r>
              <a:rPr lang="es-MX" dirty="0" smtClean="0" sz="1100"/>
              <a:t>"graphic organization construction by the readers themselves is effective in promoting autonomous learning and enhancing the depth of learning,"</a:t>
            </a:r>
            <a:r>
              <a:rPr lang="es-MX" dirty="0" smtClean="0" sz="1100"/>
              <a:t> - </a:t>
            </a:r>
            <a:r>
              <a:rPr lang="es-MX" dirty="0" smtClean="0" sz="1100">
                <a:hlinkClick r:id="linkId2078472553"/>
              </a:rPr>
              <a:t>https://www.mendeley.com/reference-manager/reader/9a0d2bc5-ee17-38b3-a371-1ca5d7955008/0e083f8d-27f8-5137-527f-2b4bdb6ad7be#4</a:t>
            </a:r>
            <a:endParaRPr lang="es-MX"/>
          </a:p>
          <a:p>
            <a:pPr lvl="1"/>
            <a:r>
              <a:rPr lang="es-MX" dirty="0" smtClean="0" sz="1100"/>
              <a:t>Mapping activity fosters qualities as reflection on one’s understanding and autonomous learning and involves students in a cognitive process that helps them to focus on relevant aspects of the learning material"</a:t>
            </a:r>
            <a:r>
              <a:rPr lang="es-MX" dirty="0" smtClean="0" sz="1100"/>
              <a:t> - </a:t>
            </a:r>
            <a:r>
              <a:rPr lang="es-MX" dirty="0" smtClean="0" sz="1100">
                <a:hlinkClick r:id="linkId2078474048"/>
              </a:rPr>
              <a:t>https://www.mendeley.com/reference-manager/reader/9a0d2bc5-ee17-38b3-a371-1ca5d7955008/0e083f8d-27f8-5137-527f-2b4bdb6ad7be#4</a:t>
            </a:r>
            <a:endParaRPr lang="es-MX"/>
          </a:p>
          <a:p>
            <a:r>
              <a:rPr lang="es-MX" dirty="0" smtClean="0" sz="1200"/>
              <a:t>text comprehension and summarization</a:t>
            </a:r>
            <a:endParaRPr lang="es-MX"/>
          </a:p>
          <a:p>
            <a:pPr lvl="1"/>
            <a:r>
              <a:rPr lang="es-MX" dirty="0" smtClean="0" sz="1100"/>
              <a:t>"map-correction method enhanced text comprehension and summarization abilities and that the scaffold-fading method facilitated summarization ability."</a:t>
            </a:r>
            <a:r>
              <a:rPr lang="es-MX" dirty="0" smtClean="0" sz="1100"/>
              <a:t> - </a:t>
            </a:r>
            <a:r>
              <a:rPr lang="es-MX" dirty="0" smtClean="0" sz="1100">
                <a:hlinkClick r:id="linkId2078501238"/>
              </a:rPr>
              <a:t>https://www.mendeley.com/reference-manager/reader/9a0d2bc5-ee17-38b3-a371-1ca5d7955008/0e083f8d-27f8-5137-527f-2b4bdb6ad7be#2</a:t>
            </a:r>
            <a:endParaRPr lang="es-MX"/>
          </a:p>
          <a:p>
            <a:pPr lvl="1"/>
            <a:r>
              <a:rPr lang="es-MX" dirty="0" smtClean="0" sz="1100"/>
              <a:t>Concept maps are considered a valuable tool for learning from texts enhancing text comprehension and summarization</a:t>
            </a:r>
            <a:endParaRPr lang="es-MX"/>
          </a:p>
          <a:p>
            <a:pPr lvl="2"/>
            <a:r>
              <a:rPr lang="es-MX" dirty="0" smtClean="0" sz="1050"/>
              <a:t>Functions</a:t>
            </a:r>
            <a:endParaRPr lang="es-MX"/>
          </a:p>
          <a:p>
            <a:pPr lvl="3"/>
            <a:r>
              <a:rPr lang="es-MX" dirty="0" smtClean="0" sz="1000"/>
              <a:t>Concept mapping as a follow-up strategy in text learning can have several important functions. As Hilbert &amp; Renkl mentioned in their work, there can be differentiated four main functions: foster elaboration processes, reduction of content enhancing the acquisition and retention of macro level ideas, facilitate the construction of coherence and support metacognitive processes.</a:t>
            </a:r>
            <a:endParaRPr lang="es-MX"/>
          </a:p>
          <a:p>
            <a:pPr lvl="4"/>
            <a:r>
              <a:rPr lang="es-MX" dirty="0" smtClean="0" sz="1000"/>
              <a:t>properties</a:t>
            </a:r>
            <a:endParaRPr lang="es-MX"/>
          </a:p>
          <a:p>
            <a:pPr lvl="5"/>
            <a:r>
              <a:rPr lang="es-MX" dirty="0" smtClean="0" sz="1000"/>
              <a:t>Reduction</a:t>
            </a:r>
            <a:endParaRPr lang="es-MX"/>
          </a:p>
          <a:p>
            <a:pPr lvl="6"/>
            <a:r>
              <a:rPr lang="es-MX" dirty="0" smtClean="0" sz="1000"/>
              <a:t>properties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 (2/3)</a:t>
            </a:r>
            <a:endParaRPr lang="es-MX"/>
          </a:p>
        </p:txBody>
      </p:sp>
      <p:sp>
        <p:nvSpPr>
          <p:cNvPr id="3" name="Content Placeholder 2"/>
          <p:cNvSpPr>
            <a:spLocks noGrp="1"/>
          </p:cNvSpPr>
          <p:nvPr>
            <p:ph idx="1"/>
          </p:nvPr>
        </p:nvSpPr>
        <p:spPr/>
        <p:txBody>
          <a:bodyPr>
            <a:noAutofit/>
          </a:bodyPr>
          <a:lstStyle/>
          <a:p>
            <a:pPr lvl="7"/>
            <a:r>
              <a:rPr lang="es-MX" dirty="0" smtClean="0" sz="10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r>
              <a:rPr lang="es-MX" dirty="0" smtClean="0" sz="1000"/>
              <a:t> - </a:t>
            </a:r>
            <a:r>
              <a:rPr lang="es-MX" dirty="0" smtClean="0" sz="1000">
                <a:hlinkClick r:id="linkId2078492090"/>
              </a:rPr>
              <a:t>https://www.mendeley.com/viewer/?fileId=2622cfbe-68c7-05dd-2781-47bdeb9578a3&amp;amp;documentId=575631d4-425b-3944-a843-dfcb90dd8107#2</a:t>
            </a:r>
            <a:endParaRPr lang="es-MX"/>
          </a:p>
          <a:p>
            <a:pPr lvl="5"/>
            <a:r>
              <a:rPr lang="es-MX" dirty="0" smtClean="0" sz="1000"/>
              <a:t>Coherence</a:t>
            </a:r>
            <a:endParaRPr lang="es-MX"/>
          </a:p>
          <a:p>
            <a:pPr lvl="6"/>
            <a:r>
              <a:rPr lang="es-MX" dirty="0" smtClean="0" sz="1000"/>
              <a:t>properties</a:t>
            </a:r>
            <a:endParaRPr lang="es-MX"/>
          </a:p>
          <a:p>
            <a:pPr lvl="7"/>
            <a:r>
              <a:rPr lang="es-MX" dirty="0" smtClean="0" sz="10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r>
              <a:rPr lang="es-MX" dirty="0" smtClean="0" sz="1000"/>
              <a:t> - </a:t>
            </a:r>
            <a:r>
              <a:rPr lang="es-MX" dirty="0" smtClean="0" sz="1000">
                <a:hlinkClick r:id="linkId2078492095"/>
              </a:rPr>
              <a:t>https://www.mendeley.com/viewer/?fileId=2622cfbe-68c7-05dd-2781-47bdeb9578a3&amp;amp;documentId=575631d4-425b-3944-a843-dfcb90dd8107#2</a:t>
            </a:r>
            <a:endParaRPr lang="es-MX"/>
          </a:p>
          <a:p>
            <a:pPr lvl="5"/>
            <a:r>
              <a:rPr lang="es-MX" dirty="0" smtClean="0" sz="1000"/>
              <a:t>Elabotation</a:t>
            </a:r>
            <a:endParaRPr lang="es-MX"/>
          </a:p>
          <a:p>
            <a:pPr lvl="6"/>
            <a:r>
              <a:rPr lang="es-MX" dirty="0" smtClean="0" sz="1000"/>
              <a:t>properties</a:t>
            </a:r>
            <a:endParaRPr lang="es-MX"/>
          </a:p>
          <a:p>
            <a:pPr lvl="7"/>
            <a:r>
              <a:rPr lang="es-MX" dirty="0" smtClean="0" sz="10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r>
              <a:rPr lang="es-MX" dirty="0" smtClean="0" sz="1000"/>
              <a:t> - </a:t>
            </a:r>
            <a:r>
              <a:rPr lang="es-MX" dirty="0" smtClean="0" sz="1000">
                <a:hlinkClick r:id="linkId2078492098"/>
              </a:rPr>
              <a:t>https://www.mendeley.com/viewer/?fileId=2622cfbe-68c7-05dd-2781-47bdeb9578a3&amp;amp;documentId=575631d4-425b-3944-a843-dfcb90dd8107#2</a:t>
            </a:r>
            <a:endParaRPr lang="es-MX"/>
          </a:p>
          <a:p>
            <a:pPr lvl="5"/>
            <a:r>
              <a:rPr lang="es-MX" dirty="0" smtClean="0" sz="1000"/>
              <a:t>Metacognitive</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 (3/3)</a:t>
            </a:r>
            <a:endParaRPr lang="es-MX"/>
          </a:p>
        </p:txBody>
      </p:sp>
      <p:sp>
        <p:nvSpPr>
          <p:cNvPr id="3" name="Content Placeholder 2"/>
          <p:cNvSpPr>
            <a:spLocks noGrp="1"/>
          </p:cNvSpPr>
          <p:nvPr>
            <p:ph idx="1"/>
          </p:nvPr>
        </p:nvSpPr>
        <p:spPr/>
        <p:txBody>
          <a:bodyPr>
            <a:noAutofit/>
          </a:bodyPr>
          <a:lstStyle/>
          <a:p>
            <a:pPr lvl="6"/>
            <a:r>
              <a:rPr lang="es-MX" dirty="0" smtClean="0" sz="1000"/>
              <a:t>properties</a:t>
            </a:r>
            <a:endParaRPr lang="es-MX"/>
          </a:p>
          <a:p>
            <a:pPr lvl="7"/>
            <a:r>
              <a:rPr lang="es-MX" dirty="0" smtClean="0" sz="10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r>
              <a:rPr lang="es-MX" dirty="0" smtClean="0" sz="1000"/>
              <a:t> - </a:t>
            </a:r>
            <a:r>
              <a:rPr lang="es-MX" dirty="0" smtClean="0" sz="1000">
                <a:hlinkClick r:id="linkId2078492102"/>
              </a:rPr>
              <a:t>https://www.mendeley.com/viewer/?fileId=2622cfbe-68c7-05dd-2781-47bdeb9578a3&amp;amp;amp;documentId=575631d4-425b-3944-a843-dfcb90dd8107#2</a:t>
            </a:r>
            <a:endParaRPr lang="es-MX"/>
          </a:p>
          <a:p>
            <a:r>
              <a:rPr lang="es-MX" dirty="0" smtClean="0" sz="1200"/>
              <a:t>diagnosis of misunderstandings</a:t>
            </a:r>
            <a:endParaRPr lang="es-MX"/>
          </a:p>
          <a:p>
            <a:pPr lvl="1"/>
            <a:r>
              <a:rPr lang="es-MX" dirty="0" smtClean="0" sz="1100"/>
              <a:t>properties</a:t>
            </a:r>
            <a:endParaRPr lang="es-MX"/>
          </a:p>
          <a:p>
            <a:pPr lvl="2"/>
            <a:r>
              <a:rPr lang="es-MX" dirty="0" smtClean="0" sz="1050"/>
              <a:t>"concept mapping tasks may be more useful for the diagnosis of students’ misunderstandings owing to their sensitivity to (a) the structural nature of student knowledge, (b) intrusions or distortions in students’ understanding of content, and (c) errors of omission (Surber, 1984). "</a:t>
            </a:r>
            <a:r>
              <a:rPr lang="es-MX" dirty="0" smtClean="0" sz="1050"/>
              <a:t> - </a:t>
            </a:r>
            <a:r>
              <a:rPr lang="es-MX" dirty="0" smtClean="0" sz="1050">
                <a:hlinkClick r:id="linkId2078501244"/>
              </a:rPr>
              <a:t>https://www.mendeley.com/reference-manager/reader/2e7a68b4-6f6c-3075-9e89-a755bb3999b2/3bed7713-a20b-6fe5-4ac9-71a69c01c196#2</a:t>
            </a:r>
            <a:endParaRPr lang="es-MX"/>
          </a:p>
          <a:p>
            <a:pPr lvl="2"/>
            <a:r>
              <a:rPr lang="es-MX" dirty="0" smtClean="0" sz="1050"/>
              <a:t>"Teachers and students are often able to more early identify misconceptions within the context of a Concept Map."</a:t>
            </a:r>
            <a:r>
              <a:rPr lang="es-MX" dirty="0" smtClean="0" sz="1050"/>
              <a:t> - </a:t>
            </a:r>
            <a:r>
              <a:rPr lang="es-MX" dirty="0" smtClean="0" sz="1050">
                <a:hlinkClick r:id="linkId2078662873"/>
              </a:rPr>
              <a:t>https://www.mendeley.com/viewer/?fileId=44a7c65d-7e07-f551-20ed-00327e069c47&amp;documentId=71e81ea0-e531-390c-9e64-b6b08dfec86d#23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autonomous learning and depth learning</a:t>
            </a:r>
            <a:endParaRPr lang="es-MX"/>
          </a:p>
        </p:txBody>
      </p:sp>
      <p:sp>
        <p:nvSpPr>
          <p:cNvPr id="3" name="Content Placeholder 2"/>
          <p:cNvSpPr>
            <a:spLocks noGrp="1"/>
          </p:cNvSpPr>
          <p:nvPr>
            <p:ph idx="1"/>
          </p:nvPr>
        </p:nvSpPr>
        <p:spPr/>
        <p:txBody>
          <a:bodyPr>
            <a:noAutofit/>
          </a:bodyPr>
          <a:lstStyle/>
          <a:p>
            <a:r>
              <a:rPr lang="es-MX" dirty="0" smtClean="0" sz="2400"/>
              <a:t>"graphic organization construction by the readers themselves is effective in promoting autonomous learning and enhancing the depth of learning,"</a:t>
            </a:r>
            <a:r>
              <a:rPr lang="es-MX" dirty="0" smtClean="0" sz="2400"/>
              <a:t> - </a:t>
            </a:r>
            <a:r>
              <a:rPr lang="es-MX" dirty="0" smtClean="0" sz="2400">
                <a:hlinkClick r:id="linkId2078472553"/>
              </a:rPr>
              <a:t>https://www.mendeley.com/reference-manager/reader/9a0d2bc5-ee17-38b3-a371-1ca5d7955008/0e083f8d-27f8-5137-527f-2b4bdb6ad7be#4</a:t>
            </a:r>
            <a:endParaRPr lang="es-MX"/>
          </a:p>
          <a:p>
            <a:r>
              <a:rPr lang="es-MX" dirty="0" smtClean="0" sz="2400"/>
              <a:t>Mapping activity fosters qualities as reflection on one’s understanding and autonomous learning and involves students in a cognitive process that helps them to focus on relevant aspects of the learning material"</a:t>
            </a:r>
            <a:r>
              <a:rPr lang="es-MX" dirty="0" smtClean="0" sz="2400"/>
              <a:t> - </a:t>
            </a:r>
            <a:r>
              <a:rPr lang="es-MX" dirty="0" smtClean="0" sz="2400">
                <a:hlinkClick r:id="linkId2078474048"/>
              </a:rPr>
              <a:t>https://www.mendeley.com/reference-manager/reader/9a0d2bc5-ee17-38b3-a371-1ca5d7955008/0e083f8d-27f8-5137-527f-2b4bdb6ad7be#4</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"graphic organization construction by the readers themselves is effective in promoting autonomous learning and enhancing the depth of learning,"</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000"/>
              <a:t>Mapping activity fosters qualities as reflection on one’s understanding and autonomous learning and involves students in a cognitive process that helps them to focus on relevant aspects of the learning material"</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text comprehension and summarization (1/2)</a:t>
            </a:r>
            <a:endParaRPr lang="es-MX"/>
          </a:p>
        </p:txBody>
      </p:sp>
      <p:sp>
        <p:nvSpPr>
          <p:cNvPr id="3" name="Content Placeholder 2"/>
          <p:cNvSpPr>
            <a:spLocks noGrp="1"/>
          </p:cNvSpPr>
          <p:nvPr>
            <p:ph idx="1"/>
          </p:nvPr>
        </p:nvSpPr>
        <p:spPr/>
        <p:txBody>
          <a:bodyPr>
            <a:noAutofit/>
          </a:bodyPr>
          <a:lstStyle/>
          <a:p>
            <a:r>
              <a:rPr lang="es-MX" dirty="0" smtClean="0" sz="1200"/>
              <a:t>"map-correction method enhanced text comprehension and summarization abilities and that the scaffold-fading method facilitated summarization ability."</a:t>
            </a:r>
            <a:r>
              <a:rPr lang="es-MX" dirty="0" smtClean="0" sz="1200"/>
              <a:t> - </a:t>
            </a:r>
            <a:r>
              <a:rPr lang="es-MX" dirty="0" smtClean="0" sz="1200">
                <a:hlinkClick r:id="linkId2078501238"/>
              </a:rPr>
              <a:t>https://www.mendeley.com/reference-manager/reader/9a0d2bc5-ee17-38b3-a371-1ca5d7955008/0e083f8d-27f8-5137-527f-2b4bdb6ad7be#2</a:t>
            </a:r>
            <a:endParaRPr lang="es-MX"/>
          </a:p>
          <a:p>
            <a:r>
              <a:rPr lang="es-MX" dirty="0" smtClean="0" sz="1200"/>
              <a:t>Concept maps are considered a valuable tool for learning from texts enhancing text comprehension and summarization</a:t>
            </a:r>
            <a:endParaRPr lang="es-MX"/>
          </a:p>
          <a:p>
            <a:pPr lvl="1"/>
            <a:r>
              <a:rPr lang="es-MX" dirty="0" smtClean="0" sz="1100"/>
              <a:t>Functions</a:t>
            </a:r>
            <a:endParaRPr lang="es-MX"/>
          </a:p>
          <a:p>
            <a:pPr lvl="2"/>
            <a:r>
              <a:rPr lang="es-MX" dirty="0" smtClean="0" sz="1050"/>
              <a:t>Concept mapping as a follow-up strategy in text learning can have several important functions. As Hilbert &amp; Renkl mentioned in their work, there can be differentiated four main functions: foster elaboration processes, reduction of content enhancing the acquisition and retention of macro level ideas, facilitate the construction of coherence and support metacognitive processes.</a:t>
            </a:r>
            <a:endParaRPr lang="es-MX"/>
          </a:p>
          <a:p>
            <a:pPr lvl="3"/>
            <a:r>
              <a:rPr lang="es-MX" dirty="0" smtClean="0" sz="1000"/>
              <a:t>properties</a:t>
            </a:r>
            <a:endParaRPr lang="es-MX"/>
          </a:p>
          <a:p>
            <a:pPr lvl="4"/>
            <a:r>
              <a:rPr lang="es-MX" dirty="0" smtClean="0" sz="1000"/>
              <a:t>Reduction</a:t>
            </a:r>
            <a:endParaRPr lang="es-MX"/>
          </a:p>
          <a:p>
            <a:pPr lvl="5"/>
            <a:r>
              <a:rPr lang="es-MX" dirty="0" smtClean="0" sz="1000"/>
              <a:t>properties</a:t>
            </a:r>
            <a:endParaRPr lang="es-MX"/>
          </a:p>
          <a:p>
            <a:pPr lvl="6"/>
            <a:r>
              <a:rPr lang="es-MX" dirty="0" smtClean="0" sz="10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r>
              <a:rPr lang="es-MX" dirty="0" smtClean="0" sz="1000"/>
              <a:t> - </a:t>
            </a:r>
            <a:r>
              <a:rPr lang="es-MX" dirty="0" smtClean="0" sz="1000">
                <a:hlinkClick r:id="linkId2078492090"/>
              </a:rPr>
              <a:t>https://www.mendeley.com/viewer/?fileId=2622cfbe-68c7-05dd-2781-47bdeb9578a3&amp;amp;documentId=575631d4-425b-3944-a843-dfcb90dd8107#2</a:t>
            </a:r>
            <a:endParaRPr lang="es-MX"/>
          </a:p>
          <a:p>
            <a:pPr lvl="4"/>
            <a:r>
              <a:rPr lang="es-MX" dirty="0" smtClean="0" sz="1000"/>
              <a:t>Coherence</a:t>
            </a:r>
            <a:endParaRPr lang="es-MX"/>
          </a:p>
          <a:p>
            <a:pPr lvl="5"/>
            <a:r>
              <a:rPr lang="es-MX" dirty="0" smtClean="0" sz="1000"/>
              <a:t>properties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(1/17)</a:t>
            </a:r>
            <a:endParaRPr lang="es-MX"/>
          </a:p>
        </p:txBody>
      </p:sp>
      <p:sp>
        <p:nvSpPr>
          <p:cNvPr id="3" name="Content Placeholder 2"/>
          <p:cNvSpPr>
            <a:spLocks noGrp="1"/>
          </p:cNvSpPr>
          <p:nvPr>
            <p:ph idx="1"/>
          </p:nvPr>
        </p:nvSpPr>
        <p:spPr/>
        <p:txBody>
          <a:bodyPr>
            <a:noAutofit/>
          </a:bodyPr>
          <a:lstStyle/>
          <a:p>
            <a:r>
              <a:rPr lang="es-MX" dirty="0" smtClean="0" sz="1200"/>
              <a:t>Set Problem Statement</a:t>
            </a:r>
            <a:endParaRPr lang="es-MX"/>
          </a:p>
          <a:p>
            <a:pPr lvl="1"/>
            <a:r>
              <a:rPr lang="es-MX" dirty="0" smtClean="0" sz="1100"/>
              <a:t>when assessing Concept maps, finding the causes of the misconception is difficult</a:t>
            </a:r>
            <a:endParaRPr lang="es-MX"/>
          </a:p>
          <a:p>
            <a:pPr lvl="2"/>
            <a:r>
              <a:rPr lang="es-MX" dirty="0" smtClean="0" sz="1050"/>
              <a:t>"Before examining the quality of a concept map by applying it for the purpose it has been generated, though, evidence needs to be given regarding its validity of the knowledge in question. This means, it has to be  determined whether the concept map constitutes a valid model"</a:t>
            </a:r>
            <a:r>
              <a:rPr lang="es-MX" dirty="0" smtClean="0" sz="1050"/>
              <a:t> - </a:t>
            </a:r>
            <a:r>
              <a:rPr lang="es-MX" dirty="0" smtClean="0" sz="1050">
                <a:hlinkClick r:id="linkId2078570300"/>
              </a:rPr>
              <a:t>https://www.mendeley.com/viewer/?fileId=7b1ed3d4-4837-797f-37c1-a27479185f73&amp;documentId=f74a517c-fc6c-3ee5-99ca-62d689bed956#3</a:t>
            </a:r>
            <a:endParaRPr lang="es-MX"/>
          </a:p>
          <a:p>
            <a:pPr lvl="2"/>
            <a:r>
              <a:rPr lang="es-MX" dirty="0" smtClean="0" sz="1050"/>
              <a:t>"The concept map evaluation will influence the validity of the assessment by affecting the quality of the information extracted from the concept maps. To some extent, this will be influenced by the nature of the concept mapping task. If the procedures for creating a map are not well specified, the variation in students’ maps may make interpretation difficult"</a:t>
            </a:r>
            <a:r>
              <a:rPr lang="es-MX" dirty="0" smtClean="0" sz="1050"/>
              <a:t> - </a:t>
            </a:r>
            <a:r>
              <a:rPr lang="es-MX" dirty="0" smtClean="0" sz="1050">
                <a:hlinkClick r:id="linkId2078570306"/>
              </a:rPr>
              <a:t>https://www.mendeley.com/viewer/?fileId=3bed7713-a20b-6fe5-2a69-3853d4585163&amp;documentId=2b0cc2a1-7444-3e5a-83fd-963acd74724a#4</a:t>
            </a:r>
            <a:endParaRPr lang="es-MX"/>
          </a:p>
          <a:p>
            <a:pPr lvl="2"/>
            <a:r>
              <a:rPr lang="es-MX" dirty="0" smtClean="0" sz="1050"/>
              <a:t>"In analyzing the factors that influence the effect of teaching, the teacher can determine a student ’ s knowledge structure and highlight misconceptions by inspecting the concept maps and logs."</a:t>
            </a:r>
            <a:r>
              <a:rPr lang="es-MX" dirty="0" smtClean="0" sz="1050"/>
              <a:t> - </a:t>
            </a:r>
            <a:r>
              <a:rPr lang="es-MX" dirty="0" smtClean="0" sz="1050">
                <a:hlinkClick r:id="linkId2078651910"/>
              </a:rPr>
              <a:t>https://www.mendeley.com/viewer/?fileId=3afa7a11-8225-263f-3492-081a09d66637&amp;documentId=3706a704-3d61-3776-aa03-b4cb7dff29b1#1</a:t>
            </a:r>
            <a:endParaRPr lang="es-MX"/>
          </a:p>
          <a:p>
            <a:pPr lvl="2"/>
            <a:r>
              <a:rPr lang="es-MX" dirty="0" smtClean="0" sz="1050"/>
              <a:t>"There can be several cases when a CM-based AKAS is not able to distinguish a misconception or incorrect fragment of the CM from the correct relationship"</a:t>
            </a:r>
            <a:r>
              <a:rPr lang="es-MX" dirty="0" smtClean="0" sz="1050"/>
              <a:t> - </a:t>
            </a:r>
            <a:r>
              <a:rPr lang="es-MX" dirty="0" smtClean="0" sz="1050">
                <a:hlinkClick r:id="linkId2078661625"/>
              </a:rPr>
              <a:t>https://www.mendeley.com/viewer/?fileId=7d26bd6d-b586-c4c1-7504-fb3aa020a663&amp;documentId=f193edb9-2997-3d05-ba0a-c87d397dfbb4#3</a:t>
            </a:r>
            <a:endParaRPr lang="es-MX"/>
          </a:p>
          <a:p>
            <a:pPr lvl="3"/>
            <a:r>
              <a:rPr lang="es-MX" dirty="0" smtClean="0" sz="1000"/>
              <a:t>"The aim of the knowledge assessment is to distinguish between misconceptions and correct knowledge. If AKASs are only able to recognize as correct those knowledge fragments that exactly match with a reference model, they are missing those fragments that represent correct knowledge, but are structured differently or are expressed using different terms. Thus, there is a need for automated knowledge assessment mechanisms that could expand the reference model to increase the probability that correct responses from students are not categorized as misconceptions."</a:t>
            </a:r>
            <a:r>
              <a:rPr lang="es-MX" dirty="0" smtClean="0" sz="1000"/>
              <a:t> - </a:t>
            </a:r>
            <a:r>
              <a:rPr lang="es-MX" dirty="0" smtClean="0" sz="1000">
                <a:hlinkClick r:id="linkId2078659298"/>
              </a:rPr>
              <a:t>https://www.mendeley.com/viewer/?fileId=7d26bd6d-b586-c4c1-7504-fb3aa020a663&amp;documentId=f193edb9-2997-3d05-ba0a-c87d397dfbb4#2</a:t>
            </a:r>
            <a:endParaRPr lang="es-MX"/>
          </a:p>
          <a:p>
            <a:pPr lvl="2"/>
            <a:r>
              <a:rPr lang="es-MX" dirty="0" smtClean="0" sz="1050"/>
              <a:t>Relevance</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when assessing Concept maps, finding the causes of the misconception is difficult</a:t>
            </a:r>
            <a:endParaRPr lang="es-MX"/>
          </a:p>
        </p:txBody>
      </p:sp>
      <p:sp>
        <p:nvSpPr>
          <p:cNvPr id="3" name="Content Placeholder 2"/>
          <p:cNvSpPr>
            <a:spLocks noGrp="1"/>
          </p:cNvSpPr>
          <p:nvPr>
            <p:ph idx="1"/>
          </p:nvPr>
        </p:nvSpPr>
        <p:spPr/>
        <p:txBody>
          <a:bodyPr>
            <a:noAutofit/>
          </a:bodyPr>
          <a:lstStyle/>
          <a:p>
            <a:r>
              <a:rPr lang="es-MX" dirty="0" smtClean="0" sz="1400"/>
              <a:t>"Before examining the quality of a concept map by applying it for the purpose it has been generated, though, evidence needs to be given regarding its validity of the knowledge in question. This means, it has to be  determined whether the concept map constitutes a valid model"</a:t>
            </a:r>
            <a:r>
              <a:rPr lang="es-MX" dirty="0" smtClean="0" sz="1400"/>
              <a:t> - </a:t>
            </a:r>
            <a:r>
              <a:rPr lang="es-MX" dirty="0" smtClean="0" sz="1400">
                <a:hlinkClick r:id="linkId2078570300"/>
              </a:rPr>
              <a:t>https://www.mendeley.com/viewer/?fileId=7b1ed3d4-4837-797f-37c1-a27479185f73&amp;documentId=f74a517c-fc6c-3ee5-99ca-62d689bed956#3</a:t>
            </a:r>
            <a:endParaRPr lang="es-MX"/>
          </a:p>
          <a:p>
            <a:r>
              <a:rPr lang="es-MX" dirty="0" smtClean="0" sz="1400"/>
              <a:t>"The concept map evaluation will influence the validity of the assessment by affecting the quality of the information extracted from the concept maps. To some extent, this will be influenced by the nature of the concept mapping task. If the procedures for creating a map are not well specified, the variation in students’ maps may make interpretation difficult"</a:t>
            </a:r>
            <a:r>
              <a:rPr lang="es-MX" dirty="0" smtClean="0" sz="1400"/>
              <a:t> - </a:t>
            </a:r>
            <a:r>
              <a:rPr lang="es-MX" dirty="0" smtClean="0" sz="1400">
                <a:hlinkClick r:id="linkId2078570306"/>
              </a:rPr>
              <a:t>https://www.mendeley.com/viewer/?fileId=3bed7713-a20b-6fe5-2a69-3853d4585163&amp;documentId=2b0cc2a1-7444-3e5a-83fd-963acd74724a#4</a:t>
            </a:r>
            <a:endParaRPr lang="es-MX"/>
          </a:p>
          <a:p>
            <a:r>
              <a:rPr lang="es-MX" dirty="0" smtClean="0" sz="1400"/>
              <a:t>"In analyzing the factors that influence the effect of teaching, the teacher can determine a student ’ s knowledge structure and highlight misconceptions by inspecting the concept maps and logs."</a:t>
            </a:r>
            <a:r>
              <a:rPr lang="es-MX" dirty="0" smtClean="0" sz="1400"/>
              <a:t> - </a:t>
            </a:r>
            <a:r>
              <a:rPr lang="es-MX" dirty="0" smtClean="0" sz="1400">
                <a:hlinkClick r:id="linkId2078651910"/>
              </a:rPr>
              <a:t>https://www.mendeley.com/viewer/?fileId=3afa7a11-8225-263f-3492-081a09d66637&amp;documentId=3706a704-3d61-3776-aa03-b4cb7dff29b1#1</a:t>
            </a:r>
            <a:endParaRPr lang="es-MX"/>
          </a:p>
          <a:p>
            <a:r>
              <a:rPr lang="es-MX" dirty="0" smtClean="0" sz="1400"/>
              <a:t>"There can be several cases when a CM-based AKAS is not able to distinguish a misconception or incorrect fragment of the CM from the correct relationship"</a:t>
            </a:r>
            <a:r>
              <a:rPr lang="es-MX" dirty="0" smtClean="0" sz="1400"/>
              <a:t> - </a:t>
            </a:r>
            <a:r>
              <a:rPr lang="es-MX" dirty="0" smtClean="0" sz="1400">
                <a:hlinkClick r:id="linkId2078661625"/>
              </a:rPr>
              <a:t>https://www.mendeley.com/viewer/?fileId=7d26bd6d-b586-c4c1-7504-fb3aa020a663&amp;documentId=f193edb9-2997-3d05-ba0a-c87d397dfbb4#3</a:t>
            </a:r>
            <a:endParaRPr lang="es-MX"/>
          </a:p>
          <a:p>
            <a:pPr lvl="1"/>
            <a:r>
              <a:rPr lang="es-MX" dirty="0" smtClean="0" sz="1200"/>
              <a:t>"The aim of the knowledge assessment is to distinguish between misconceptions and correct knowledge. If AKASs are only able to recognize as correct those knowledge fragments that exactly match with a reference model, they are missing those fragments that represent correct knowledge, but are structured differently or are expressed using different terms. Thus, there is a need for automated knowledge assessment mechanisms that could expand the reference model to increase the probability that correct responses from students are not categorized as misconceptions."</a:t>
            </a:r>
            <a:r>
              <a:rPr lang="es-MX" dirty="0" smtClean="0" sz="1200"/>
              <a:t> - </a:t>
            </a:r>
            <a:r>
              <a:rPr lang="es-MX" dirty="0" smtClean="0" sz="1200">
                <a:hlinkClick r:id="linkId2078659298"/>
              </a:rPr>
              <a:t>https://www.mendeley.com/viewer/?fileId=7d26bd6d-b586-c4c1-7504-fb3aa020a663&amp;documentId=f193edb9-2997-3d05-ba0a-c87d397dfbb4#2</a:t>
            </a:r>
            <a:endParaRPr lang="es-MX"/>
          </a:p>
          <a:p>
            <a:r>
              <a:rPr lang="es-MX" dirty="0" smtClean="0" sz="1400"/>
              <a:t>Relevance</a:t>
            </a:r>
            <a:endParaRPr lang="es-MX"/>
          </a:p>
          <a:p>
            <a:pPr lvl="1"/>
            <a:r>
              <a:rPr lang="es-MX" dirty="0" smtClean="0" sz="1200"/>
              <a:t>"Concept Mapping facilitates the learning process by allowing the instructor to identify missing or irrelevant concepts, trivial or incorrect linking phrases, etc. The Concept Map provides the basis for discussions between students and their instructors, to clarify relationships such as the one depicted, and generally to gain a better understanding of the subject matter."</a:t>
            </a:r>
            <a:r>
              <a:rPr lang="es-MX" dirty="0" smtClean="0" sz="1200"/>
              <a:t> - </a:t>
            </a:r>
            <a:r>
              <a:rPr lang="es-MX" dirty="0" smtClean="0" sz="1200">
                <a:hlinkClick r:id="linkId2078530977"/>
              </a:rPr>
              <a:t>https://www.mendeley.com/reference-manager/reader/383645c9-7c4c-3b0f-bedd-bd4de61c2e85/79331356-190c-5fd9-5c8c-ca5f204f2af6#18</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text comprehension and summarization (2/2)</a:t>
            </a:r>
            <a:endParaRPr lang="es-MX"/>
          </a:p>
        </p:txBody>
      </p:sp>
      <p:sp>
        <p:nvSpPr>
          <p:cNvPr id="3" name="Content Placeholder 2"/>
          <p:cNvSpPr>
            <a:spLocks noGrp="1"/>
          </p:cNvSpPr>
          <p:nvPr>
            <p:ph idx="1"/>
          </p:nvPr>
        </p:nvSpPr>
        <p:spPr/>
        <p:txBody>
          <a:bodyPr>
            <a:noAutofit/>
          </a:bodyPr>
          <a:lstStyle/>
          <a:p>
            <a:pPr lvl="6"/>
            <a:r>
              <a:rPr lang="es-MX" dirty="0" smtClean="0" sz="10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r>
              <a:rPr lang="es-MX" dirty="0" smtClean="0" sz="1000"/>
              <a:t> - </a:t>
            </a:r>
            <a:r>
              <a:rPr lang="es-MX" dirty="0" smtClean="0" sz="1000">
                <a:hlinkClick r:id="linkId2078492095"/>
              </a:rPr>
              <a:t>https://www.mendeley.com/viewer/?fileId=2622cfbe-68c7-05dd-2781-47bdeb9578a3&amp;amp;documentId=575631d4-425b-3944-a843-dfcb90dd8107#2</a:t>
            </a:r>
            <a:endParaRPr lang="es-MX"/>
          </a:p>
          <a:p>
            <a:pPr lvl="4"/>
            <a:r>
              <a:rPr lang="es-MX" dirty="0" smtClean="0" sz="1000"/>
              <a:t>Elabotation</a:t>
            </a:r>
            <a:endParaRPr lang="es-MX"/>
          </a:p>
          <a:p>
            <a:pPr lvl="5"/>
            <a:r>
              <a:rPr lang="es-MX" dirty="0" smtClean="0" sz="1000"/>
              <a:t>properties</a:t>
            </a:r>
            <a:endParaRPr lang="es-MX"/>
          </a:p>
          <a:p>
            <a:pPr lvl="6"/>
            <a:r>
              <a:rPr lang="es-MX" dirty="0" smtClean="0" sz="10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r>
              <a:rPr lang="es-MX" dirty="0" smtClean="0" sz="1000"/>
              <a:t> - </a:t>
            </a:r>
            <a:r>
              <a:rPr lang="es-MX" dirty="0" smtClean="0" sz="1000">
                <a:hlinkClick r:id="linkId2078492098"/>
              </a:rPr>
              <a:t>https://www.mendeley.com/viewer/?fileId=2622cfbe-68c7-05dd-2781-47bdeb9578a3&amp;amp;documentId=575631d4-425b-3944-a843-dfcb90dd8107#2</a:t>
            </a:r>
            <a:endParaRPr lang="es-MX"/>
          </a:p>
          <a:p>
            <a:pPr lvl="4"/>
            <a:r>
              <a:rPr lang="es-MX" dirty="0" smtClean="0" sz="1000"/>
              <a:t>Metacognitive</a:t>
            </a:r>
            <a:endParaRPr lang="es-MX"/>
          </a:p>
          <a:p>
            <a:pPr lvl="5"/>
            <a:r>
              <a:rPr lang="es-MX" dirty="0" smtClean="0" sz="1000"/>
              <a:t>properties</a:t>
            </a:r>
            <a:endParaRPr lang="es-MX"/>
          </a:p>
          <a:p>
            <a:pPr lvl="6"/>
            <a:r>
              <a:rPr lang="es-MX" dirty="0" smtClean="0" sz="10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r>
              <a:rPr lang="es-MX" dirty="0" smtClean="0" sz="1000"/>
              <a:t> - </a:t>
            </a:r>
            <a:r>
              <a:rPr lang="es-MX" dirty="0" smtClean="0" sz="1000">
                <a:hlinkClick r:id="linkId2078492102"/>
              </a:rPr>
              <a:t>https://www.mendeley.com/viewer/?fileId=2622cfbe-68c7-05dd-2781-47bdeb9578a3&amp;amp;amp;documentId=575631d4-425b-3944-a843-dfcb90dd8107#2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"map-correction method enhanced text comprehension and summarization abilities and that the scaffold-fading method facilitated summarization ability."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Concept maps are considered a valuable tool for learning from texts enhancing text comprehension and summarization (1/2)</a:t>
            </a:r>
            <a:endParaRPr lang="es-MX"/>
          </a:p>
        </p:txBody>
      </p:sp>
      <p:sp>
        <p:nvSpPr>
          <p:cNvPr id="3" name="Content Placeholder 2"/>
          <p:cNvSpPr>
            <a:spLocks noGrp="1"/>
          </p:cNvSpPr>
          <p:nvPr>
            <p:ph idx="1"/>
          </p:nvPr>
        </p:nvSpPr>
        <p:spPr/>
        <p:txBody>
          <a:bodyPr>
            <a:noAutofit/>
          </a:bodyPr>
          <a:lstStyle/>
          <a:p>
            <a:r>
              <a:rPr lang="es-MX" dirty="0" smtClean="0" sz="1200"/>
              <a:t>Functions</a:t>
            </a:r>
            <a:endParaRPr lang="es-MX"/>
          </a:p>
          <a:p>
            <a:pPr lvl="1"/>
            <a:r>
              <a:rPr lang="es-MX" dirty="0" smtClean="0" sz="1100"/>
              <a:t>Concept mapping as a follow-up strategy in text learning can have several important functions. As Hilbert &amp; Renkl mentioned in their work, there can be differentiated four main functions: foster elaboration processes, reduction of content enhancing the acquisition and retention of macro level ideas, facilitate the construction of coherence and support metacognitive processes.</a:t>
            </a:r>
            <a:endParaRPr lang="es-MX"/>
          </a:p>
          <a:p>
            <a:pPr lvl="2"/>
            <a:r>
              <a:rPr lang="es-MX" dirty="0" smtClean="0" sz="1050"/>
              <a:t>properties</a:t>
            </a:r>
            <a:endParaRPr lang="es-MX"/>
          </a:p>
          <a:p>
            <a:pPr lvl="3"/>
            <a:r>
              <a:rPr lang="es-MX" dirty="0" smtClean="0" sz="1000"/>
              <a:t>Reduction</a:t>
            </a:r>
            <a:endParaRPr lang="es-MX"/>
          </a:p>
          <a:p>
            <a:pPr lvl="4"/>
            <a:r>
              <a:rPr lang="es-MX" dirty="0" smtClean="0" sz="1000"/>
              <a:t>properties</a:t>
            </a:r>
            <a:endParaRPr lang="es-MX"/>
          </a:p>
          <a:p>
            <a:pPr lvl="5"/>
            <a:r>
              <a:rPr lang="es-MX" dirty="0" smtClean="0" sz="10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r>
              <a:rPr lang="es-MX" dirty="0" smtClean="0" sz="1000"/>
              <a:t> - </a:t>
            </a:r>
            <a:r>
              <a:rPr lang="es-MX" dirty="0" smtClean="0" sz="1000">
                <a:hlinkClick r:id="linkId2078492090"/>
              </a:rPr>
              <a:t>https://www.mendeley.com/viewer/?fileId=2622cfbe-68c7-05dd-2781-47bdeb9578a3&amp;amp;documentId=575631d4-425b-3944-a843-dfcb90dd8107#2</a:t>
            </a:r>
            <a:endParaRPr lang="es-MX"/>
          </a:p>
          <a:p>
            <a:pPr lvl="3"/>
            <a:r>
              <a:rPr lang="es-MX" dirty="0" smtClean="0" sz="1000"/>
              <a:t>Coherence</a:t>
            </a:r>
            <a:endParaRPr lang="es-MX"/>
          </a:p>
          <a:p>
            <a:pPr lvl="4"/>
            <a:r>
              <a:rPr lang="es-MX" dirty="0" smtClean="0" sz="1000"/>
              <a:t>properties</a:t>
            </a:r>
            <a:endParaRPr lang="es-MX"/>
          </a:p>
          <a:p>
            <a:pPr lvl="5"/>
            <a:r>
              <a:rPr lang="es-MX" dirty="0" smtClean="0" sz="10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r>
              <a:rPr lang="es-MX" dirty="0" smtClean="0" sz="1000"/>
              <a:t> - </a:t>
            </a:r>
            <a:r>
              <a:rPr lang="es-MX" dirty="0" smtClean="0" sz="1000">
                <a:hlinkClick r:id="linkId2078492095"/>
              </a:rPr>
              <a:t>https://www.mendeley.com/viewer/?fileId=2622cfbe-68c7-05dd-2781-47bdeb9578a3&amp;amp;documentId=575631d4-425b-3944-a843-dfcb90dd8107#2</a:t>
            </a:r>
            <a:endParaRPr lang="es-MX"/>
          </a:p>
          <a:p>
            <a:pPr lvl="3"/>
            <a:r>
              <a:rPr lang="es-MX" dirty="0" smtClean="0" sz="1000"/>
              <a:t>Elabotation</a:t>
            </a:r>
            <a:endParaRPr lang="es-MX"/>
          </a:p>
          <a:p>
            <a:pPr lvl="4"/>
            <a:r>
              <a:rPr lang="es-MX" dirty="0" smtClean="0" sz="1000"/>
              <a:t>properties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Concept maps are considered a valuable tool for learning from texts enhancing text comprehension and summarization (2/2)</a:t>
            </a:r>
            <a:endParaRPr lang="es-MX"/>
          </a:p>
        </p:txBody>
      </p:sp>
      <p:sp>
        <p:nvSpPr>
          <p:cNvPr id="3" name="Content Placeholder 2"/>
          <p:cNvSpPr>
            <a:spLocks noGrp="1"/>
          </p:cNvSpPr>
          <p:nvPr>
            <p:ph idx="1"/>
          </p:nvPr>
        </p:nvSpPr>
        <p:spPr/>
        <p:txBody>
          <a:bodyPr>
            <a:noAutofit/>
          </a:bodyPr>
          <a:lstStyle/>
          <a:p>
            <a:pPr lvl="5"/>
            <a:r>
              <a:rPr lang="es-MX" dirty="0" smtClean="0" sz="10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r>
              <a:rPr lang="es-MX" dirty="0" smtClean="0" sz="1000"/>
              <a:t> - </a:t>
            </a:r>
            <a:r>
              <a:rPr lang="es-MX" dirty="0" smtClean="0" sz="1000">
                <a:hlinkClick r:id="linkId2078492098"/>
              </a:rPr>
              <a:t>https://www.mendeley.com/viewer/?fileId=2622cfbe-68c7-05dd-2781-47bdeb9578a3&amp;amp;documentId=575631d4-425b-3944-a843-dfcb90dd8107#2</a:t>
            </a:r>
            <a:endParaRPr lang="es-MX"/>
          </a:p>
          <a:p>
            <a:pPr lvl="3"/>
            <a:r>
              <a:rPr lang="es-MX" dirty="0" smtClean="0" sz="1000"/>
              <a:t>Metacognitive</a:t>
            </a:r>
            <a:endParaRPr lang="es-MX"/>
          </a:p>
          <a:p>
            <a:pPr lvl="4"/>
            <a:r>
              <a:rPr lang="es-MX" dirty="0" smtClean="0" sz="1000"/>
              <a:t>properties</a:t>
            </a:r>
            <a:endParaRPr lang="es-MX"/>
          </a:p>
          <a:p>
            <a:pPr lvl="5"/>
            <a:r>
              <a:rPr lang="es-MX" dirty="0" smtClean="0" sz="10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r>
              <a:rPr lang="es-MX" dirty="0" smtClean="0" sz="1000"/>
              <a:t> - </a:t>
            </a:r>
            <a:r>
              <a:rPr lang="es-MX" dirty="0" smtClean="0" sz="1000">
                <a:hlinkClick r:id="linkId2078492102"/>
              </a:rPr>
              <a:t>https://www.mendeley.com/viewer/?fileId=2622cfbe-68c7-05dd-2781-47bdeb9578a3&amp;amp;amp;documentId=575631d4-425b-3944-a843-dfcb90dd8107#2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Functions (1/2)</a:t>
            </a:r>
            <a:endParaRPr lang="es-MX"/>
          </a:p>
        </p:txBody>
      </p:sp>
      <p:sp>
        <p:nvSpPr>
          <p:cNvPr id="3" name="Content Placeholder 2"/>
          <p:cNvSpPr>
            <a:spLocks noGrp="1"/>
          </p:cNvSpPr>
          <p:nvPr>
            <p:ph idx="1"/>
          </p:nvPr>
        </p:nvSpPr>
        <p:spPr/>
        <p:txBody>
          <a:bodyPr>
            <a:noAutofit/>
          </a:bodyPr>
          <a:lstStyle/>
          <a:p>
            <a:r>
              <a:rPr lang="es-MX" dirty="0" smtClean="0" sz="1200"/>
              <a:t>Concept mapping as a follow-up strategy in text learning can have several important functions. As Hilbert &amp; Renkl mentioned in their work, there can be differentiated four main functions: foster elaboration processes, reduction of content enhancing the acquisition and retention of macro level ideas, facilitate the construction of coherence and support metacognitive processes.</a:t>
            </a:r>
            <a:endParaRPr lang="es-MX"/>
          </a:p>
          <a:p>
            <a:pPr lvl="1"/>
            <a:r>
              <a:rPr lang="es-MX" dirty="0" smtClean="0" sz="1100"/>
              <a:t>properties</a:t>
            </a:r>
            <a:endParaRPr lang="es-MX"/>
          </a:p>
          <a:p>
            <a:pPr lvl="2"/>
            <a:r>
              <a:rPr lang="es-MX" dirty="0" smtClean="0" sz="1050"/>
              <a:t>Reduction</a:t>
            </a:r>
            <a:endParaRPr lang="es-MX"/>
          </a:p>
          <a:p>
            <a:pPr lvl="3"/>
            <a:r>
              <a:rPr lang="es-MX" dirty="0" smtClean="0" sz="1000"/>
              <a:t>properties</a:t>
            </a:r>
            <a:endParaRPr lang="es-MX"/>
          </a:p>
          <a:p>
            <a:pPr lvl="4"/>
            <a:r>
              <a:rPr lang="es-MX" dirty="0" smtClean="0" sz="10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r>
              <a:rPr lang="es-MX" dirty="0" smtClean="0" sz="1000"/>
              <a:t> - </a:t>
            </a:r>
            <a:r>
              <a:rPr lang="es-MX" dirty="0" smtClean="0" sz="1000">
                <a:hlinkClick r:id="linkId2078492090"/>
              </a:rPr>
              <a:t>https://www.mendeley.com/viewer/?fileId=2622cfbe-68c7-05dd-2781-47bdeb9578a3&amp;amp;documentId=575631d4-425b-3944-a843-dfcb90dd8107#2</a:t>
            </a:r>
            <a:endParaRPr lang="es-MX"/>
          </a:p>
          <a:p>
            <a:pPr lvl="2"/>
            <a:r>
              <a:rPr lang="es-MX" dirty="0" smtClean="0" sz="1050"/>
              <a:t>Coherence</a:t>
            </a:r>
            <a:endParaRPr lang="es-MX"/>
          </a:p>
          <a:p>
            <a:pPr lvl="3"/>
            <a:r>
              <a:rPr lang="es-MX" dirty="0" smtClean="0" sz="1000"/>
              <a:t>properties</a:t>
            </a:r>
            <a:endParaRPr lang="es-MX"/>
          </a:p>
          <a:p>
            <a:pPr lvl="4"/>
            <a:r>
              <a:rPr lang="es-MX" dirty="0" smtClean="0" sz="10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r>
              <a:rPr lang="es-MX" dirty="0" smtClean="0" sz="1000"/>
              <a:t> - </a:t>
            </a:r>
            <a:r>
              <a:rPr lang="es-MX" dirty="0" smtClean="0" sz="1000">
                <a:hlinkClick r:id="linkId2078492095"/>
              </a:rPr>
              <a:t>https://www.mendeley.com/viewer/?fileId=2622cfbe-68c7-05dd-2781-47bdeb9578a3&amp;amp;documentId=575631d4-425b-3944-a843-dfcb90dd8107#2</a:t>
            </a:r>
            <a:endParaRPr lang="es-MX"/>
          </a:p>
          <a:p>
            <a:pPr lvl="2"/>
            <a:r>
              <a:rPr lang="es-MX" dirty="0" smtClean="0" sz="1050"/>
              <a:t>Elabotation</a:t>
            </a:r>
            <a:endParaRPr lang="es-MX"/>
          </a:p>
          <a:p>
            <a:pPr lvl="3"/>
            <a:r>
              <a:rPr lang="es-MX" dirty="0" smtClean="0" sz="1000"/>
              <a:t>properties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Functions (2/2)</a:t>
            </a:r>
            <a:endParaRPr lang="es-MX"/>
          </a:p>
        </p:txBody>
      </p:sp>
      <p:sp>
        <p:nvSpPr>
          <p:cNvPr id="3" name="Content Placeholder 2"/>
          <p:cNvSpPr>
            <a:spLocks noGrp="1"/>
          </p:cNvSpPr>
          <p:nvPr>
            <p:ph idx="1"/>
          </p:nvPr>
        </p:nvSpPr>
        <p:spPr/>
        <p:txBody>
          <a:bodyPr>
            <a:noAutofit/>
          </a:bodyPr>
          <a:lstStyle/>
          <a:p>
            <a:pPr lvl="4"/>
            <a:r>
              <a:rPr lang="es-MX" dirty="0" smtClean="0" sz="10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r>
              <a:rPr lang="es-MX" dirty="0" smtClean="0" sz="1000"/>
              <a:t> - </a:t>
            </a:r>
            <a:r>
              <a:rPr lang="es-MX" dirty="0" smtClean="0" sz="1000">
                <a:hlinkClick r:id="linkId2078492098"/>
              </a:rPr>
              <a:t>https://www.mendeley.com/viewer/?fileId=2622cfbe-68c7-05dd-2781-47bdeb9578a3&amp;amp;documentId=575631d4-425b-3944-a843-dfcb90dd8107#2</a:t>
            </a:r>
            <a:endParaRPr lang="es-MX"/>
          </a:p>
          <a:p>
            <a:pPr lvl="2"/>
            <a:r>
              <a:rPr lang="es-MX" dirty="0" smtClean="0" sz="1050"/>
              <a:t>Metacognitive</a:t>
            </a:r>
            <a:endParaRPr lang="es-MX"/>
          </a:p>
          <a:p>
            <a:pPr lvl="3"/>
            <a:r>
              <a:rPr lang="es-MX" dirty="0" smtClean="0" sz="1000"/>
              <a:t>properties</a:t>
            </a:r>
            <a:endParaRPr lang="es-MX"/>
          </a:p>
          <a:p>
            <a:pPr lvl="4"/>
            <a:r>
              <a:rPr lang="es-MX" dirty="0" smtClean="0" sz="10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r>
              <a:rPr lang="es-MX" dirty="0" smtClean="0" sz="1000"/>
              <a:t> - </a:t>
            </a:r>
            <a:r>
              <a:rPr lang="es-MX" dirty="0" smtClean="0" sz="1000">
                <a:hlinkClick r:id="linkId2078492102"/>
              </a:rPr>
              <a:t>https://www.mendeley.com/viewer/?fileId=2622cfbe-68c7-05dd-2781-47bdeb9578a3&amp;amp;amp;documentId=575631d4-425b-3944-a843-dfcb90dd8107#2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Concept mapping as a follow-up strategy in text learning can have several important functions. As Hilbert &amp; Renkl mentioned in their work, there can be differentiated four main functions: foster elaboration processes, reduction of content enhancing the acquisition and retention of macro level ideas, facilitate the construction of coherence and support metacognitive processes.</a:t>
            </a:r>
            <a:endParaRPr lang="es-MX"/>
          </a:p>
        </p:txBody>
      </p:sp>
      <p:sp>
        <p:nvSpPr>
          <p:cNvPr id="3" name="Content Placeholder 2"/>
          <p:cNvSpPr>
            <a:spLocks noGrp="1"/>
          </p:cNvSpPr>
          <p:nvPr>
            <p:ph idx="1"/>
          </p:nvPr>
        </p:nvSpPr>
        <p:spPr/>
        <p:txBody>
          <a:bodyPr>
            <a:noAutofit/>
          </a:bodyPr>
          <a:lstStyle/>
          <a:p>
            <a:r>
              <a:rPr lang="es-MX" dirty="0" smtClean="0" sz="2000"/>
              <a:t>properties</a:t>
            </a:r>
            <a:endParaRPr lang="es-MX"/>
          </a:p>
          <a:p>
            <a:pPr lvl="1"/>
            <a:r>
              <a:rPr lang="es-MX" dirty="0" smtClean="0" sz="1800"/>
              <a:t>Reduction</a:t>
            </a:r>
            <a:endParaRPr lang="es-MX"/>
          </a:p>
          <a:p>
            <a:pPr lvl="2"/>
            <a:r>
              <a:rPr lang="es-MX" dirty="0" smtClean="0" sz="1600"/>
              <a:t>properties</a:t>
            </a:r>
            <a:endParaRPr lang="es-MX"/>
          </a:p>
          <a:p>
            <a:pPr lvl="3"/>
            <a:r>
              <a:rPr lang="es-MX" dirty="0" smtClean="0" sz="14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r>
              <a:rPr lang="es-MX" dirty="0" smtClean="0" sz="1400"/>
              <a:t> - </a:t>
            </a:r>
            <a:r>
              <a:rPr lang="es-MX" dirty="0" smtClean="0" sz="1400">
                <a:hlinkClick r:id="linkId2078492090"/>
              </a:rPr>
              <a:t>https://www.mendeley.com/viewer/?fileId=2622cfbe-68c7-05dd-2781-47bdeb9578a3&amp;amp;documentId=575631d4-425b-3944-a843-dfcb90dd8107#2</a:t>
            </a:r>
            <a:endParaRPr lang="es-MX"/>
          </a:p>
          <a:p>
            <a:pPr lvl="1"/>
            <a:r>
              <a:rPr lang="es-MX" dirty="0" smtClean="0" sz="1800"/>
              <a:t>Coherence</a:t>
            </a:r>
            <a:endParaRPr lang="es-MX"/>
          </a:p>
          <a:p>
            <a:pPr lvl="2"/>
            <a:r>
              <a:rPr lang="es-MX" dirty="0" smtClean="0" sz="1600"/>
              <a:t>properties</a:t>
            </a:r>
            <a:endParaRPr lang="es-MX"/>
          </a:p>
          <a:p>
            <a:pPr lvl="3"/>
            <a:r>
              <a:rPr lang="es-MX" dirty="0" smtClean="0" sz="14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r>
              <a:rPr lang="es-MX" dirty="0" smtClean="0" sz="1400"/>
              <a:t> - </a:t>
            </a:r>
            <a:r>
              <a:rPr lang="es-MX" dirty="0" smtClean="0" sz="1400">
                <a:hlinkClick r:id="linkId2078492095"/>
              </a:rPr>
              <a:t>https://www.mendeley.com/viewer/?fileId=2622cfbe-68c7-05dd-2781-47bdeb9578a3&amp;amp;documentId=575631d4-425b-3944-a843-dfcb90dd8107#2</a:t>
            </a:r>
            <a:endParaRPr lang="es-MX"/>
          </a:p>
          <a:p>
            <a:pPr lvl="1"/>
            <a:r>
              <a:rPr lang="es-MX" dirty="0" smtClean="0" sz="1800"/>
              <a:t>Elabotation</a:t>
            </a:r>
            <a:endParaRPr lang="es-MX"/>
          </a:p>
          <a:p>
            <a:pPr lvl="2"/>
            <a:r>
              <a:rPr lang="es-MX" dirty="0" smtClean="0" sz="1600"/>
              <a:t>properties</a:t>
            </a:r>
            <a:endParaRPr lang="es-MX"/>
          </a:p>
          <a:p>
            <a:pPr lvl="3"/>
            <a:r>
              <a:rPr lang="es-MX" dirty="0" smtClean="0" sz="14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r>
              <a:rPr lang="es-MX" dirty="0" smtClean="0" sz="1400"/>
              <a:t> - </a:t>
            </a:r>
            <a:r>
              <a:rPr lang="es-MX" dirty="0" smtClean="0" sz="1400">
                <a:hlinkClick r:id="linkId2078492098"/>
              </a:rPr>
              <a:t>https://www.mendeley.com/viewer/?fileId=2622cfbe-68c7-05dd-2781-47bdeb9578a3&amp;amp;documentId=575631d4-425b-3944-a843-dfcb90dd8107#2</a:t>
            </a:r>
            <a:endParaRPr lang="es-MX"/>
          </a:p>
          <a:p>
            <a:pPr lvl="1"/>
            <a:r>
              <a:rPr lang="es-MX" dirty="0" smtClean="0" sz="1800"/>
              <a:t>Metacognitive</a:t>
            </a:r>
            <a:endParaRPr lang="es-MX"/>
          </a:p>
          <a:p>
            <a:pPr lvl="2"/>
            <a:r>
              <a:rPr lang="es-MX" dirty="0" smtClean="0" sz="1600"/>
              <a:t>properties</a:t>
            </a:r>
            <a:endParaRPr lang="es-MX"/>
          </a:p>
          <a:p>
            <a:pPr lvl="3"/>
            <a:r>
              <a:rPr lang="es-MX" dirty="0" smtClean="0" sz="14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r>
              <a:rPr lang="es-MX" dirty="0" smtClean="0" sz="1400"/>
              <a:t> - </a:t>
            </a:r>
            <a:r>
              <a:rPr lang="es-MX" dirty="0" smtClean="0" sz="1400">
                <a:hlinkClick r:id="linkId2078492102"/>
              </a:rPr>
              <a:t>https://www.mendeley.com/viewer/?fileId=2622cfbe-68c7-05dd-2781-47bdeb9578a3&amp;amp;amp;documentId=575631d4-425b-3944-a843-dfcb90dd8107#2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a:t>
            </a:r>
            <a:endParaRPr lang="es-MX"/>
          </a:p>
        </p:txBody>
      </p:sp>
      <p:sp>
        <p:nvSpPr>
          <p:cNvPr id="3" name="Content Placeholder 2"/>
          <p:cNvSpPr>
            <a:spLocks noGrp="1"/>
          </p:cNvSpPr>
          <p:nvPr>
            <p:ph idx="1"/>
          </p:nvPr>
        </p:nvSpPr>
        <p:spPr/>
        <p:txBody>
          <a:bodyPr>
            <a:noAutofit/>
          </a:bodyPr>
          <a:lstStyle/>
          <a:p>
            <a:r>
              <a:rPr lang="es-MX" dirty="0" smtClean="0" sz="1800"/>
              <a:t>Reduction</a:t>
            </a:r>
            <a:endParaRPr lang="es-MX"/>
          </a:p>
          <a:p>
            <a:pPr lvl="1"/>
            <a:r>
              <a:rPr lang="es-MX" dirty="0" smtClean="0" sz="1600"/>
              <a:t>properties</a:t>
            </a:r>
            <a:endParaRPr lang="es-MX"/>
          </a:p>
          <a:p>
            <a:pPr lvl="2"/>
            <a:r>
              <a:rPr lang="es-MX" dirty="0" smtClean="0" sz="14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r>
              <a:rPr lang="es-MX" dirty="0" smtClean="0" sz="1400"/>
              <a:t> - </a:t>
            </a:r>
            <a:r>
              <a:rPr lang="es-MX" dirty="0" smtClean="0" sz="1400">
                <a:hlinkClick r:id="linkId2078492090"/>
              </a:rPr>
              <a:t>https://www.mendeley.com/viewer/?fileId=2622cfbe-68c7-05dd-2781-47bdeb9578a3&amp;amp;documentId=575631d4-425b-3944-a843-dfcb90dd8107#2</a:t>
            </a:r>
            <a:endParaRPr lang="es-MX"/>
          </a:p>
          <a:p>
            <a:r>
              <a:rPr lang="es-MX" dirty="0" smtClean="0" sz="1800"/>
              <a:t>Coherence</a:t>
            </a:r>
            <a:endParaRPr lang="es-MX"/>
          </a:p>
          <a:p>
            <a:pPr lvl="1"/>
            <a:r>
              <a:rPr lang="es-MX" dirty="0" smtClean="0" sz="1600"/>
              <a:t>properties</a:t>
            </a:r>
            <a:endParaRPr lang="es-MX"/>
          </a:p>
          <a:p>
            <a:pPr lvl="2"/>
            <a:r>
              <a:rPr lang="es-MX" dirty="0" smtClean="0" sz="14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r>
              <a:rPr lang="es-MX" dirty="0" smtClean="0" sz="1400"/>
              <a:t> - </a:t>
            </a:r>
            <a:r>
              <a:rPr lang="es-MX" dirty="0" smtClean="0" sz="1400">
                <a:hlinkClick r:id="linkId2078492095"/>
              </a:rPr>
              <a:t>https://www.mendeley.com/viewer/?fileId=2622cfbe-68c7-05dd-2781-47bdeb9578a3&amp;amp;documentId=575631d4-425b-3944-a843-dfcb90dd8107#2</a:t>
            </a:r>
            <a:endParaRPr lang="es-MX"/>
          </a:p>
          <a:p>
            <a:r>
              <a:rPr lang="es-MX" dirty="0" smtClean="0" sz="1800"/>
              <a:t>Elabotation</a:t>
            </a:r>
            <a:endParaRPr lang="es-MX"/>
          </a:p>
          <a:p>
            <a:pPr lvl="1"/>
            <a:r>
              <a:rPr lang="es-MX" dirty="0" smtClean="0" sz="1600"/>
              <a:t>properties</a:t>
            </a:r>
            <a:endParaRPr lang="es-MX"/>
          </a:p>
          <a:p>
            <a:pPr lvl="2"/>
            <a:r>
              <a:rPr lang="es-MX" dirty="0" smtClean="0" sz="14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r>
              <a:rPr lang="es-MX" dirty="0" smtClean="0" sz="1400"/>
              <a:t> - </a:t>
            </a:r>
            <a:r>
              <a:rPr lang="es-MX" dirty="0" smtClean="0" sz="1400">
                <a:hlinkClick r:id="linkId2078492098"/>
              </a:rPr>
              <a:t>https://www.mendeley.com/viewer/?fileId=2622cfbe-68c7-05dd-2781-47bdeb9578a3&amp;amp;documentId=575631d4-425b-3944-a843-dfcb90dd8107#2</a:t>
            </a:r>
            <a:endParaRPr lang="es-MX"/>
          </a:p>
          <a:p>
            <a:r>
              <a:rPr lang="es-MX" dirty="0" smtClean="0" sz="1800"/>
              <a:t>Metacognitive</a:t>
            </a:r>
            <a:endParaRPr lang="es-MX"/>
          </a:p>
          <a:p>
            <a:pPr lvl="1"/>
            <a:r>
              <a:rPr lang="es-MX" dirty="0" smtClean="0" sz="1600"/>
              <a:t>properties</a:t>
            </a:r>
            <a:endParaRPr lang="es-MX"/>
          </a:p>
          <a:p>
            <a:pPr lvl="2"/>
            <a:r>
              <a:rPr lang="es-MX" dirty="0" smtClean="0" sz="14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r>
              <a:rPr lang="es-MX" dirty="0" smtClean="0" sz="1400"/>
              <a:t> - </a:t>
            </a:r>
            <a:r>
              <a:rPr lang="es-MX" dirty="0" smtClean="0" sz="1400">
                <a:hlinkClick r:id="linkId2078492102"/>
              </a:rPr>
              <a:t>https://www.mendeley.com/viewer/?fileId=2622cfbe-68c7-05dd-2781-47bdeb9578a3&amp;amp;amp;documentId=575631d4-425b-3944-a843-dfcb90dd8107#2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Reduction</a:t>
            </a:r>
            <a:endParaRPr lang="es-MX"/>
          </a:p>
        </p:txBody>
      </p:sp>
      <p:sp>
        <p:nvSpPr>
          <p:cNvPr id="3" name="Content Placeholder 2"/>
          <p:cNvSpPr>
            <a:spLocks noGrp="1"/>
          </p:cNvSpPr>
          <p:nvPr>
            <p:ph idx="1"/>
          </p:nvPr>
        </p:nvSpPr>
        <p:spPr/>
        <p:txBody>
          <a:bodyPr>
            <a:noAutofit/>
          </a:bodyPr>
          <a:lstStyle/>
          <a:p>
            <a:r>
              <a:rPr lang="es-MX" dirty="0" smtClean="0" sz="2400"/>
              <a:t>properties</a:t>
            </a:r>
            <a:endParaRPr lang="es-MX"/>
          </a:p>
          <a:p>
            <a:pPr lvl="1"/>
            <a:r>
              <a:rPr lang="es-MX" dirty="0" smtClean="0" sz="20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r>
              <a:rPr lang="es-MX" dirty="0" smtClean="0" sz="2000"/>
              <a:t> - </a:t>
            </a:r>
            <a:r>
              <a:rPr lang="es-MX" dirty="0" smtClean="0" sz="2000">
                <a:hlinkClick r:id="linkId2078492090"/>
              </a:rPr>
              <a:t>https://www.mendeley.com/viewer/?fileId=2622cfbe-68c7-05dd-2781-47bdeb9578a3&amp;amp;documentId=575631d4-425b-3944-a843-dfcb90dd8107#2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a:t>
            </a:r>
            <a:endParaRPr lang="es-MX"/>
          </a:p>
        </p:txBody>
      </p:sp>
      <p:sp>
        <p:nvSpPr>
          <p:cNvPr id="3" name="Content Placeholder 2"/>
          <p:cNvSpPr>
            <a:spLocks noGrp="1"/>
          </p:cNvSpPr>
          <p:nvPr>
            <p:ph idx="1"/>
          </p:nvPr>
        </p:nvSpPr>
        <p:spPr/>
        <p:txBody>
          <a:bodyPr>
            <a:noAutofit/>
          </a:bodyPr>
          <a:lstStyle/>
          <a:p>
            <a:r>
              <a:rPr lang="es-MX" dirty="0" smtClean="0" sz="24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r>
              <a:rPr lang="es-MX" dirty="0" smtClean="0" sz="2400"/>
              <a:t> - </a:t>
            </a:r>
            <a:r>
              <a:rPr lang="es-MX" dirty="0" smtClean="0" sz="2400">
                <a:hlinkClick r:id="linkId2078492090"/>
              </a:rPr>
              <a:t>https://www.mendeley.com/viewer/?fileId=2622cfbe-68c7-05dd-2781-47bdeb9578a3&amp;amp;documentId=575631d4-425b-3944-a843-dfcb90dd8107#2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"Before examining the quality of a concept map by applying it for the purpose it has been generated, though, evidence needs to be given regarding its validity of the knowledge in question. This means, it has to be  determined whether the concept map constitutes a valid model"</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400"/>
              <a:t>(a)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Coherence</a:t>
            </a:r>
            <a:endParaRPr lang="es-MX"/>
          </a:p>
        </p:txBody>
      </p:sp>
      <p:sp>
        <p:nvSpPr>
          <p:cNvPr id="3" name="Content Placeholder 2"/>
          <p:cNvSpPr>
            <a:spLocks noGrp="1"/>
          </p:cNvSpPr>
          <p:nvPr>
            <p:ph idx="1"/>
          </p:nvPr>
        </p:nvSpPr>
        <p:spPr/>
        <p:txBody>
          <a:bodyPr>
            <a:noAutofit/>
          </a:bodyPr>
          <a:lstStyle/>
          <a:p>
            <a:r>
              <a:rPr lang="es-MX" dirty="0" smtClean="0" sz="2400"/>
              <a:t>properties</a:t>
            </a:r>
            <a:endParaRPr lang="es-MX"/>
          </a:p>
          <a:p>
            <a:pPr lvl="1"/>
            <a:r>
              <a:rPr lang="es-MX" dirty="0" smtClean="0" sz="20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r>
              <a:rPr lang="es-MX" dirty="0" smtClean="0" sz="2000"/>
              <a:t> - </a:t>
            </a:r>
            <a:r>
              <a:rPr lang="es-MX" dirty="0" smtClean="0" sz="2000">
                <a:hlinkClick r:id="linkId2078492095"/>
              </a:rPr>
              <a:t>https://www.mendeley.com/viewer/?fileId=2622cfbe-68c7-05dd-2781-47bdeb9578a3&amp;amp;documentId=575631d4-425b-3944-a843-dfcb90dd8107#2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a:t>
            </a:r>
            <a:endParaRPr lang="es-MX"/>
          </a:p>
        </p:txBody>
      </p:sp>
      <p:sp>
        <p:nvSpPr>
          <p:cNvPr id="3" name="Content Placeholder 2"/>
          <p:cNvSpPr>
            <a:spLocks noGrp="1"/>
          </p:cNvSpPr>
          <p:nvPr>
            <p:ph idx="1"/>
          </p:nvPr>
        </p:nvSpPr>
        <p:spPr/>
        <p:txBody>
          <a:bodyPr>
            <a:noAutofit/>
          </a:bodyPr>
          <a:lstStyle/>
          <a:p>
            <a:r>
              <a:rPr lang="es-MX" dirty="0" smtClean="0" sz="24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r>
              <a:rPr lang="es-MX" dirty="0" smtClean="0" sz="2400"/>
              <a:t> - </a:t>
            </a:r>
            <a:r>
              <a:rPr lang="es-MX" dirty="0" smtClean="0" sz="2400">
                <a:hlinkClick r:id="linkId2078492095"/>
              </a:rPr>
              <a:t>https://www.mendeley.com/viewer/?fileId=2622cfbe-68c7-05dd-2781-47bdeb9578a3&amp;amp;documentId=575631d4-425b-3944-a843-dfcb90dd8107#2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400"/>
              <a:t>(b)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Elabotation</a:t>
            </a:r>
            <a:endParaRPr lang="es-MX"/>
          </a:p>
        </p:txBody>
      </p:sp>
      <p:sp>
        <p:nvSpPr>
          <p:cNvPr id="3" name="Content Placeholder 2"/>
          <p:cNvSpPr>
            <a:spLocks noGrp="1"/>
          </p:cNvSpPr>
          <p:nvPr>
            <p:ph idx="1"/>
          </p:nvPr>
        </p:nvSpPr>
        <p:spPr/>
        <p:txBody>
          <a:bodyPr>
            <a:noAutofit/>
          </a:bodyPr>
          <a:lstStyle/>
          <a:p>
            <a:r>
              <a:rPr lang="es-MX" dirty="0" smtClean="0" sz="2400"/>
              <a:t>properties</a:t>
            </a:r>
            <a:endParaRPr lang="es-MX"/>
          </a:p>
          <a:p>
            <a:pPr lvl="1"/>
            <a:r>
              <a:rPr lang="es-MX" dirty="0" smtClean="0" sz="20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r>
              <a:rPr lang="es-MX" dirty="0" smtClean="0" sz="2000"/>
              <a:t> - </a:t>
            </a:r>
            <a:r>
              <a:rPr lang="es-MX" dirty="0" smtClean="0" sz="2000">
                <a:hlinkClick r:id="linkId2078492098"/>
              </a:rPr>
              <a:t>https://www.mendeley.com/viewer/?fileId=2622cfbe-68c7-05dd-2781-47bdeb9578a3&amp;amp;documentId=575631d4-425b-3944-a843-dfcb90dd8107#2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a:t>
            </a:r>
            <a:endParaRPr lang="es-MX"/>
          </a:p>
        </p:txBody>
      </p:sp>
      <p:sp>
        <p:nvSpPr>
          <p:cNvPr id="3" name="Content Placeholder 2"/>
          <p:cNvSpPr>
            <a:spLocks noGrp="1"/>
          </p:cNvSpPr>
          <p:nvPr>
            <p:ph idx="1"/>
          </p:nvPr>
        </p:nvSpPr>
        <p:spPr/>
        <p:txBody>
          <a:bodyPr>
            <a:noAutofit/>
          </a:bodyPr>
          <a:lstStyle/>
          <a:p>
            <a:r>
              <a:rPr lang="es-MX" dirty="0" smtClean="0" sz="24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r>
              <a:rPr lang="es-MX" dirty="0" smtClean="0" sz="2400"/>
              <a:t> - </a:t>
            </a:r>
            <a:r>
              <a:rPr lang="es-MX" dirty="0" smtClean="0" sz="2400">
                <a:hlinkClick r:id="linkId2078492098"/>
              </a:rPr>
              <a:t>https://www.mendeley.com/viewer/?fileId=2622cfbe-68c7-05dd-2781-47bdeb9578a3&amp;amp;documentId=575631d4-425b-3944-a843-dfcb90dd8107#2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400"/>
              <a:t>(c)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Metacognitive</a:t>
            </a:r>
            <a:endParaRPr lang="es-MX"/>
          </a:p>
        </p:txBody>
      </p:sp>
      <p:sp>
        <p:nvSpPr>
          <p:cNvPr id="3" name="Content Placeholder 2"/>
          <p:cNvSpPr>
            <a:spLocks noGrp="1"/>
          </p:cNvSpPr>
          <p:nvPr>
            <p:ph idx="1"/>
          </p:nvPr>
        </p:nvSpPr>
        <p:spPr/>
        <p:txBody>
          <a:bodyPr>
            <a:noAutofit/>
          </a:bodyPr>
          <a:lstStyle/>
          <a:p>
            <a:r>
              <a:rPr lang="es-MX" dirty="0" smtClean="0" sz="2800"/>
              <a:t>properties</a:t>
            </a:r>
            <a:endParaRPr lang="es-MX"/>
          </a:p>
          <a:p>
            <a:pPr lvl="1"/>
            <a:r>
              <a:rPr lang="es-MX" dirty="0" smtClean="0" sz="24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r>
              <a:rPr lang="es-MX" dirty="0" smtClean="0" sz="2400"/>
              <a:t> - </a:t>
            </a:r>
            <a:r>
              <a:rPr lang="es-MX" dirty="0" smtClean="0" sz="2400">
                <a:hlinkClick r:id="linkId2078492102"/>
              </a:rPr>
              <a:t>https://www.mendeley.com/viewer/?fileId=2622cfbe-68c7-05dd-2781-47bdeb9578a3&amp;amp;amp;documentId=575631d4-425b-3944-a843-dfcb90dd8107#2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a:t>
            </a:r>
            <a:endParaRPr lang="es-MX"/>
          </a:p>
        </p:txBody>
      </p:sp>
      <p:sp>
        <p:nvSpPr>
          <p:cNvPr id="3" name="Content Placeholder 2"/>
          <p:cNvSpPr>
            <a:spLocks noGrp="1"/>
          </p:cNvSpPr>
          <p:nvPr>
            <p:ph idx="1"/>
          </p:nvPr>
        </p:nvSpPr>
        <p:spPr/>
        <p:txBody>
          <a:bodyPr>
            <a:noAutofit/>
          </a:bodyPr>
          <a:lstStyle/>
          <a:p>
            <a:r>
              <a:rPr lang="es-MX" dirty="0" smtClean="0" sz="24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r>
              <a:rPr lang="es-MX" dirty="0" smtClean="0" sz="2400"/>
              <a:t> - </a:t>
            </a:r>
            <a:r>
              <a:rPr lang="es-MX" dirty="0" smtClean="0" sz="2400">
                <a:hlinkClick r:id="linkId2078492102"/>
              </a:rPr>
              <a:t>https://www.mendeley.com/viewer/?fileId=2622cfbe-68c7-05dd-2781-47bdeb9578a3&amp;amp;amp;documentId=575631d4-425b-3944-a843-dfcb90dd8107#2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"The concept map evaluation will influence the validity of the assessment by affecting the quality of the information extracted from the concept maps. To some extent, this will be influenced by the nature of the concept mapping task. If the procedures for creating a map are not well specified, the variation in students’ maps may make interpretation difficult"</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diagnosis of misunderstandings</a:t>
            </a:r>
            <a:endParaRPr lang="es-MX"/>
          </a:p>
        </p:txBody>
      </p:sp>
      <p:sp>
        <p:nvSpPr>
          <p:cNvPr id="3" name="Content Placeholder 2"/>
          <p:cNvSpPr>
            <a:spLocks noGrp="1"/>
          </p:cNvSpPr>
          <p:nvPr>
            <p:ph idx="1"/>
          </p:nvPr>
        </p:nvSpPr>
        <p:spPr/>
        <p:txBody>
          <a:bodyPr>
            <a:noAutofit/>
          </a:bodyPr>
          <a:lstStyle/>
          <a:p>
            <a:r>
              <a:rPr lang="es-MX" dirty="0" smtClean="0" sz="2400"/>
              <a:t>properties</a:t>
            </a:r>
            <a:endParaRPr lang="es-MX"/>
          </a:p>
          <a:p>
            <a:pPr lvl="1"/>
            <a:r>
              <a:rPr lang="es-MX" dirty="0" smtClean="0" sz="2000"/>
              <a:t>"concept mapping tasks may be more useful for the diagnosis of students’ misunderstandings owing to their sensitivity to (a) the structural nature of student knowledge, (b) intrusions or distortions in students’ understanding of content, and (c) errors of omission (Surber, 1984). "</a:t>
            </a:r>
            <a:r>
              <a:rPr lang="es-MX" dirty="0" smtClean="0" sz="2000"/>
              <a:t> - </a:t>
            </a:r>
            <a:r>
              <a:rPr lang="es-MX" dirty="0" smtClean="0" sz="2000">
                <a:hlinkClick r:id="linkId2078501244"/>
              </a:rPr>
              <a:t>https://www.mendeley.com/reference-manager/reader/2e7a68b4-6f6c-3075-9e89-a755bb3999b2/3bed7713-a20b-6fe5-4ac9-71a69c01c196#2</a:t>
            </a:r>
            <a:endParaRPr lang="es-MX"/>
          </a:p>
          <a:p>
            <a:pPr lvl="1"/>
            <a:r>
              <a:rPr lang="es-MX" dirty="0" smtClean="0" sz="2000"/>
              <a:t>"Teachers and students are often able to more early identify misconceptions within the context of a Concept Map."</a:t>
            </a:r>
            <a:r>
              <a:rPr lang="es-MX" dirty="0" smtClean="0" sz="2000"/>
              <a:t> - </a:t>
            </a:r>
            <a:r>
              <a:rPr lang="es-MX" dirty="0" smtClean="0" sz="2000">
                <a:hlinkClick r:id="linkId2078662873"/>
              </a:rPr>
              <a:t>https://www.mendeley.com/viewer/?fileId=44a7c65d-7e07-f551-20ed-00327e069c47&amp;documentId=71e81ea0-e531-390c-9e64-b6b08dfec86d#23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a:t>
            </a:r>
            <a:endParaRPr lang="es-MX"/>
          </a:p>
        </p:txBody>
      </p:sp>
      <p:sp>
        <p:nvSpPr>
          <p:cNvPr id="3" name="Content Placeholder 2"/>
          <p:cNvSpPr>
            <a:spLocks noGrp="1"/>
          </p:cNvSpPr>
          <p:nvPr>
            <p:ph idx="1"/>
          </p:nvPr>
        </p:nvSpPr>
        <p:spPr/>
        <p:txBody>
          <a:bodyPr>
            <a:noAutofit/>
          </a:bodyPr>
          <a:lstStyle/>
          <a:p>
            <a:r>
              <a:rPr lang="es-MX" dirty="0" smtClean="0" sz="2400"/>
              <a:t>"concept mapping tasks may be more useful for the diagnosis of students’ misunderstandings owing to their sensitivity to (a) the structural nature of student knowledge, (b) intrusions or distortions in students’ understanding of content, and (c) errors of omission (Surber, 1984). "</a:t>
            </a:r>
            <a:r>
              <a:rPr lang="es-MX" dirty="0" smtClean="0" sz="2400"/>
              <a:t> - </a:t>
            </a:r>
            <a:r>
              <a:rPr lang="es-MX" dirty="0" smtClean="0" sz="2400">
                <a:hlinkClick r:id="linkId2078501244"/>
              </a:rPr>
              <a:t>https://www.mendeley.com/reference-manager/reader/2e7a68b4-6f6c-3075-9e89-a755bb3999b2/3bed7713-a20b-6fe5-4ac9-71a69c01c196#2</a:t>
            </a:r>
            <a:endParaRPr lang="es-MX"/>
          </a:p>
          <a:p>
            <a:r>
              <a:rPr lang="es-MX" dirty="0" smtClean="0" sz="2400"/>
              <a:t>"Teachers and students are often able to more early identify misconceptions within the context of a Concept Map."</a:t>
            </a:r>
            <a:r>
              <a:rPr lang="es-MX" dirty="0" smtClean="0" sz="2400"/>
              <a:t> - </a:t>
            </a:r>
            <a:r>
              <a:rPr lang="es-MX" dirty="0" smtClean="0" sz="2400">
                <a:hlinkClick r:id="linkId2078662873"/>
              </a:rPr>
              <a:t>https://www.mendeley.com/viewer/?fileId=44a7c65d-7e07-f551-20ed-00327e069c47&amp;documentId=71e81ea0-e531-390c-9e64-b6b08dfec86d#23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"concept mapping tasks may be more useful for the diagnosis of students’ misunderstandings owing to their sensitivity to (a) the structural nature of student knowledge, (b) intrusions or distortions in students’ understanding of content, and (c) errors of omission (Surber, 1984). "</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"Teachers and students are often able to more early identify misconceptions within the context of a Concept Map."</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activities (1/2)</a:t>
            </a:r>
            <a:endParaRPr lang="es-MX"/>
          </a:p>
        </p:txBody>
      </p:sp>
      <p:sp>
        <p:nvSpPr>
          <p:cNvPr id="3" name="Content Placeholder 2"/>
          <p:cNvSpPr>
            <a:spLocks noGrp="1"/>
          </p:cNvSpPr>
          <p:nvPr>
            <p:ph idx="1"/>
          </p:nvPr>
        </p:nvSpPr>
        <p:spPr/>
        <p:txBody>
          <a:bodyPr>
            <a:noAutofit/>
          </a:bodyPr>
          <a:lstStyle/>
          <a:p>
            <a:r>
              <a:rPr lang="es-MX" dirty="0" smtClean="0" sz="1200"/>
              <a:t>During a concept mapping, students may be asked to construct the concept map (from scratch or using a list of concepts/relationships) to reflect their understanding and measurement of the text comprehension from the given resources</a:t>
            </a:r>
            <a:endParaRPr lang="es-MX"/>
          </a:p>
          <a:p>
            <a:pPr lvl="1"/>
            <a:r>
              <a:rPr lang="es-MX" dirty="0" smtClean="0" sz="1100"/>
              <a:t>"depending on the validation objectives, a set of different procedures for posing a concépt mapping task is available. Applying the ‘construct-a-map’ or ‘map  creation’ method (e.g. Ruiz-Primo, 2000), individuals are asked to generate a concept map cóncerning a specific knowlëdge domain from scratch either by providing concepts and/or relations or not"</a:t>
            </a:r>
            <a:r>
              <a:rPr lang="es-MX" dirty="0" smtClean="0" sz="1100"/>
              <a:t> - </a:t>
            </a:r>
            <a:r>
              <a:rPr lang="es-MX" dirty="0" smtClean="0" sz="1100">
                <a:hlinkClick r:id="linkId2078543494"/>
              </a:rPr>
              <a:t>https://www.mendeley.com/reference-manager/reader/8b69e11a-bf2f-3c1d-a317-4a225e6f6875/7b1ed3d4-4837-797f-060b-c18604ea92f6#4</a:t>
            </a:r>
            <a:endParaRPr lang="es-MX"/>
          </a:p>
          <a:p>
            <a:pPr lvl="1"/>
            <a:r>
              <a:rPr lang="es-MX" dirty="0" smtClean="0" sz="1100"/>
              <a:t>subactivities</a:t>
            </a:r>
            <a:endParaRPr lang="es-MX"/>
          </a:p>
          <a:p>
            <a:pPr lvl="2"/>
            <a:r>
              <a:rPr lang="es-MX" dirty="0" smtClean="0" sz="1050"/>
              <a:t>"A concept map assessment is composed of two parts: (a) a concept mapping task, and (b) concept map evaluation. "</a:t>
            </a:r>
            <a:r>
              <a:rPr lang="es-MX" dirty="0" smtClean="0" sz="1050"/>
              <a:t> - </a:t>
            </a:r>
            <a:r>
              <a:rPr lang="es-MX" dirty="0" smtClean="0" sz="1050">
                <a:hlinkClick r:id="linkId2078501237"/>
              </a:rPr>
              <a:t>https://www.mendeley.com/reference-manager/reader/2e7a68b4-6f6c-3075-9e89-a755bb3999b2/3bed7713-a20b-6fe5-4ac9-71a69c01c196#3</a:t>
            </a:r>
            <a:endParaRPr lang="es-MX"/>
          </a:p>
          <a:p>
            <a:pPr lvl="3"/>
            <a:r>
              <a:rPr lang="es-MX" dirty="0" smtClean="0" sz="1000"/>
              <a:t>subactivities</a:t>
            </a:r>
            <a:endParaRPr lang="es-MX"/>
          </a:p>
          <a:p>
            <a:pPr lvl="4"/>
            <a:r>
              <a:rPr lang="es-MX" dirty="0" smtClean="0" sz="1000"/>
              <a:t>Concept mapping task</a:t>
            </a:r>
            <a:endParaRPr lang="es-MX"/>
          </a:p>
          <a:p>
            <a:pPr lvl="5"/>
            <a:r>
              <a:rPr lang="es-MX" dirty="0" smtClean="0" sz="1000"/>
              <a:t>properties</a:t>
            </a:r>
            <a:endParaRPr lang="es-MX"/>
          </a:p>
          <a:p>
            <a:pPr lvl="6"/>
            <a:r>
              <a:rPr lang="es-MX" dirty="0" smtClean="0" sz="1000"/>
              <a:t>"The concept mapping task is defined by those procedures that result in the construction of a concept map representing a student's knowledge. There is a variety of ways such maps may be produced. For instance, a map may be constructed by the evaluator based on student responses to an activity such as an interview or a word association task. Alternatively, students may be asked to construct a concept map themselves using pencil and paper. As this second type of task seems most practical for classroom applications, this type of concept mapping task was used in the assessments evaluated in this study."</a:t>
            </a:r>
            <a:r>
              <a:rPr lang="es-MX" dirty="0" smtClean="0" sz="1000"/>
              <a:t> - </a:t>
            </a:r>
            <a:r>
              <a:rPr lang="es-MX" dirty="0" smtClean="0" sz="1000">
                <a:hlinkClick r:id="linkId2078501241"/>
              </a:rPr>
              <a:t>https://www.mendeley.com/reference-manager/reader/2e7a68b4-6f6c-3075-9e89-a755bb3999b2/3bed7713-a20b-6fe5-4ac9-71a69c01c196#3</a:t>
            </a:r>
            <a:endParaRPr lang="es-MX"/>
          </a:p>
          <a:p>
            <a:pPr lvl="6"/>
            <a:r>
              <a:rPr lang="es-MX" dirty="0" smtClean="0" sz="1000"/>
              <a:t>". Novak and Gowin noted that the act of mapping is a creative activity, in which the learner must exert effort to clarify meanings, by identifying important concepts, relationshi ps, and structure within a specified domain of knowledge"</a:t>
            </a:r>
            <a:r>
              <a:rPr lang="es-MX" dirty="0" smtClean="0" sz="1000"/>
              <a:t> - </a:t>
            </a:r>
            <a:r>
              <a:rPr lang="es-MX" dirty="0" smtClean="0" sz="1000">
                <a:hlinkClick r:id="linkId2078482261"/>
              </a:rPr>
              <a:t>https://www.mendeley.com/reference-manager/reader/383645c9-7c4c-3b0f-bedd-bd4de61c2e85/79331356-190c-5fd9-5c8c-ca5f204f2af6#23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activities (2/2)</a:t>
            </a:r>
            <a:endParaRPr lang="es-MX"/>
          </a:p>
        </p:txBody>
      </p:sp>
      <p:sp>
        <p:nvSpPr>
          <p:cNvPr id="3" name="Content Placeholder 2"/>
          <p:cNvSpPr>
            <a:spLocks noGrp="1"/>
          </p:cNvSpPr>
          <p:nvPr>
            <p:ph idx="1"/>
          </p:nvPr>
        </p:nvSpPr>
        <p:spPr/>
        <p:txBody>
          <a:bodyPr>
            <a:noAutofit/>
          </a:bodyPr>
          <a:lstStyle/>
          <a:p>
            <a:pPr lvl="7"/>
            <a:r>
              <a:rPr lang="es-MX" dirty="0" smtClean="0" sz="1000"/>
              <a:t>activities</a:t>
            </a:r>
            <a:endParaRPr lang="es-MX"/>
          </a:p>
          <a:p>
            <a:pPr lvl="8"/>
            <a:r>
              <a:rPr lang="es-MX" dirty="0" smtClean="0" sz="1000"/>
              <a:t>Define the topic or focus question</a:t>
            </a:r>
            <a:endParaRPr lang="es-MX"/>
          </a:p>
          <a:p>
            <a:pPr lvl="8"/>
            <a:r>
              <a:rPr lang="es-MX" dirty="0" smtClean="0" sz="1000"/>
              <a:t>Identify  and  list  the  most important concepts</a:t>
            </a:r>
            <a:endParaRPr lang="es-MX"/>
          </a:p>
          <a:p>
            <a:pPr lvl="8"/>
            <a:r>
              <a:rPr lang="es-MX" dirty="0" smtClean="0" sz="1000"/>
              <a:t>Concepts  are  ordered  from most  general  to  the  most  specific,</a:t>
            </a:r>
            <a:endParaRPr lang="es-MX"/>
          </a:p>
          <a:p>
            <a:pPr lvl="8"/>
            <a:r>
              <a:rPr lang="es-MX" dirty="0" smtClean="0" sz="1000"/>
              <a:t>Links are added &amp; Linking phrases are added (generic concepts: canBe, has, causes)</a:t>
            </a:r>
            <a:endParaRPr lang="es-MX"/>
          </a:p>
          <a:p>
            <a:pPr lvl="8"/>
            <a:r>
              <a:rPr lang="es-MX" dirty="0" smtClean="0" sz="1000"/>
              <a:t>Cross-links are added</a:t>
            </a:r>
            <a:endParaRPr lang="es-MX"/>
          </a:p>
          <a:p>
            <a:pPr lvl="8"/>
            <a:r>
              <a:rPr lang="es-MX" dirty="0" smtClean="0" sz="1000"/>
              <a:t>The map is reviewed</a:t>
            </a:r>
            <a:endParaRPr lang="es-MX"/>
          </a:p>
          <a:p>
            <a:pPr lvl="4"/>
            <a:r>
              <a:rPr lang="es-MX" dirty="0" smtClean="0" sz="1000"/>
              <a:t>Concept map evaluation</a:t>
            </a:r>
            <a:endParaRPr lang="es-MX"/>
          </a:p>
          <a:p>
            <a:pPr lvl="5"/>
            <a:r>
              <a:rPr lang="es-MX" dirty="0" smtClean="0" sz="1000"/>
              <a:t>properties</a:t>
            </a:r>
            <a:endParaRPr lang="es-MX"/>
          </a:p>
          <a:p>
            <a:pPr lvl="6"/>
            <a:r>
              <a:rPr lang="es-MX" dirty="0" smtClean="0" sz="1000"/>
              <a:t>"A concept map evaluation involves an examination of the content and structure of a con- cept map. The nature of an evaluation may involve making qualitative and/or quantitative ob- servations. The research reported here compares six different evaluation methods"</a:t>
            </a:r>
            <a:r>
              <a:rPr lang="es-MX" dirty="0" smtClean="0" sz="1000"/>
              <a:t> - </a:t>
            </a:r>
            <a:r>
              <a:rPr lang="es-MX" dirty="0" smtClean="0" sz="1000">
                <a:hlinkClick r:id="linkId2078501245"/>
              </a:rPr>
              <a:t>https://www.mendeley.com/reference-manager/reader/2e7a68b4-6f6c-3075-9e89-a755bb3999b2/3bed7713-a20b-6fe5-4ac9-71a69c01c196#3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000"/>
              <a:t>During a concept mapping, students may be asked to construct the concept map (from scratch or using a list of concepts/relationships) to reflect their understanding and measurement of the text comprehension from the given resources (1/2)</a:t>
            </a:r>
            <a:endParaRPr lang="es-MX"/>
          </a:p>
        </p:txBody>
      </p:sp>
      <p:sp>
        <p:nvSpPr>
          <p:cNvPr id="3" name="Content Placeholder 2"/>
          <p:cNvSpPr>
            <a:spLocks noGrp="1"/>
          </p:cNvSpPr>
          <p:nvPr>
            <p:ph idx="1"/>
          </p:nvPr>
        </p:nvSpPr>
        <p:spPr/>
        <p:txBody>
          <a:bodyPr>
            <a:noAutofit/>
          </a:bodyPr>
          <a:lstStyle/>
          <a:p>
            <a:r>
              <a:rPr lang="es-MX" dirty="0" smtClean="0" sz="1200"/>
              <a:t>"depending on the validation objectives, a set of different procedures for posing a concépt mapping task is available. Applying the ‘construct-a-map’ or ‘map  creation’ method (e.g. Ruiz-Primo, 2000), individuals are asked to generate a concept map cóncerning a specific knowlëdge domain from scratch either by providing concepts and/or relations or not"</a:t>
            </a:r>
            <a:r>
              <a:rPr lang="es-MX" dirty="0" smtClean="0" sz="1200"/>
              <a:t> - </a:t>
            </a:r>
            <a:r>
              <a:rPr lang="es-MX" dirty="0" smtClean="0" sz="1200">
                <a:hlinkClick r:id="linkId2078543494"/>
              </a:rPr>
              <a:t>https://www.mendeley.com/reference-manager/reader/8b69e11a-bf2f-3c1d-a317-4a225e6f6875/7b1ed3d4-4837-797f-060b-c18604ea92f6#4</a:t>
            </a:r>
            <a:endParaRPr lang="es-MX"/>
          </a:p>
          <a:p>
            <a:r>
              <a:rPr lang="es-MX" dirty="0" smtClean="0" sz="1200"/>
              <a:t>subactivities</a:t>
            </a:r>
            <a:endParaRPr lang="es-MX"/>
          </a:p>
          <a:p>
            <a:pPr lvl="1"/>
            <a:r>
              <a:rPr lang="es-MX" dirty="0" smtClean="0" sz="1100"/>
              <a:t>"A concept map assessment is composed of two parts: (a) a concept mapping task, and (b) concept map evaluation. "</a:t>
            </a:r>
            <a:r>
              <a:rPr lang="es-MX" dirty="0" smtClean="0" sz="1100"/>
              <a:t> - </a:t>
            </a:r>
            <a:r>
              <a:rPr lang="es-MX" dirty="0" smtClean="0" sz="1100">
                <a:hlinkClick r:id="linkId2078501237"/>
              </a:rPr>
              <a:t>https://www.mendeley.com/reference-manager/reader/2e7a68b4-6f6c-3075-9e89-a755bb3999b2/3bed7713-a20b-6fe5-4ac9-71a69c01c196#3</a:t>
            </a:r>
            <a:endParaRPr lang="es-MX"/>
          </a:p>
          <a:p>
            <a:pPr lvl="2"/>
            <a:r>
              <a:rPr lang="es-MX" dirty="0" smtClean="0" sz="1050"/>
              <a:t>subactivities</a:t>
            </a:r>
            <a:endParaRPr lang="es-MX"/>
          </a:p>
          <a:p>
            <a:pPr lvl="3"/>
            <a:r>
              <a:rPr lang="es-MX" dirty="0" smtClean="0" sz="1000"/>
              <a:t>Concept mapping task</a:t>
            </a:r>
            <a:endParaRPr lang="es-MX"/>
          </a:p>
          <a:p>
            <a:pPr lvl="4"/>
            <a:r>
              <a:rPr lang="es-MX" dirty="0" smtClean="0" sz="1000"/>
              <a:t>properties</a:t>
            </a:r>
            <a:endParaRPr lang="es-MX"/>
          </a:p>
          <a:p>
            <a:pPr lvl="5"/>
            <a:r>
              <a:rPr lang="es-MX" dirty="0" smtClean="0" sz="1000"/>
              <a:t>"The concept mapping task is defined by those procedures that result in the construction of a concept map representing a student's knowledge. There is a variety of ways such maps may be produced. For instance, a map may be constructed by the evaluator based on student responses to an activity such as an interview or a word association task. Alternatively, students may be asked to construct a concept map themselves using pencil and paper. As this second type of task seems most practical for classroom applications, this type of concept mapping task was used in the assessments evaluated in this study."</a:t>
            </a:r>
            <a:r>
              <a:rPr lang="es-MX" dirty="0" smtClean="0" sz="1000"/>
              <a:t> - </a:t>
            </a:r>
            <a:r>
              <a:rPr lang="es-MX" dirty="0" smtClean="0" sz="1000">
                <a:hlinkClick r:id="linkId2078501241"/>
              </a:rPr>
              <a:t>https://www.mendeley.com/reference-manager/reader/2e7a68b4-6f6c-3075-9e89-a755bb3999b2/3bed7713-a20b-6fe5-4ac9-71a69c01c196#3</a:t>
            </a:r>
            <a:endParaRPr lang="es-MX"/>
          </a:p>
          <a:p>
            <a:pPr lvl="5"/>
            <a:r>
              <a:rPr lang="es-MX" dirty="0" smtClean="0" sz="1000"/>
              <a:t>". Novak and Gowin noted that the act of mapping is a creative activity, in which the learner must exert effort to clarify meanings, by identifying important concepts, relationshi ps, and structure within a specified domain of knowledge"</a:t>
            </a:r>
            <a:r>
              <a:rPr lang="es-MX" dirty="0" smtClean="0" sz="1000"/>
              <a:t> - </a:t>
            </a:r>
            <a:r>
              <a:rPr lang="es-MX" dirty="0" smtClean="0" sz="1000">
                <a:hlinkClick r:id="linkId2078482261"/>
              </a:rPr>
              <a:t>https://www.mendeley.com/reference-manager/reader/383645c9-7c4c-3b0f-bedd-bd4de61c2e85/79331356-190c-5fd9-5c8c-ca5f204f2af6#23</a:t>
            </a:r>
            <a:endParaRPr lang="es-MX"/>
          </a:p>
          <a:p>
            <a:pPr lvl="6"/>
            <a:r>
              <a:rPr lang="es-MX" dirty="0" smtClean="0" sz="1000"/>
              <a:t>activities</a:t>
            </a:r>
            <a:endParaRPr lang="es-MX"/>
          </a:p>
          <a:p>
            <a:pPr lvl="7"/>
            <a:r>
              <a:rPr lang="es-MX" dirty="0" smtClean="0" sz="1000"/>
              <a:t>Define the topic or focus question</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000"/>
              <a:t>During a concept mapping, students may be asked to construct the concept map (from scratch or using a list of concepts/relationships) to reflect their understanding and measurement of the text comprehension from the given resources (2/2)</a:t>
            </a:r>
            <a:endParaRPr lang="es-MX"/>
          </a:p>
        </p:txBody>
      </p:sp>
      <p:sp>
        <p:nvSpPr>
          <p:cNvPr id="3" name="Content Placeholder 2"/>
          <p:cNvSpPr>
            <a:spLocks noGrp="1"/>
          </p:cNvSpPr>
          <p:nvPr>
            <p:ph idx="1"/>
          </p:nvPr>
        </p:nvSpPr>
        <p:spPr/>
        <p:txBody>
          <a:bodyPr>
            <a:noAutofit/>
          </a:bodyPr>
          <a:lstStyle/>
          <a:p>
            <a:pPr lvl="7"/>
            <a:r>
              <a:rPr lang="es-MX" dirty="0" smtClean="0" sz="1000"/>
              <a:t>Identify  and  list  the  most important concepts</a:t>
            </a:r>
            <a:endParaRPr lang="es-MX"/>
          </a:p>
          <a:p>
            <a:pPr lvl="7"/>
            <a:r>
              <a:rPr lang="es-MX" dirty="0" smtClean="0" sz="1000"/>
              <a:t>Concepts  are  ordered  from most  general  to  the  most  specific,</a:t>
            </a:r>
            <a:endParaRPr lang="es-MX"/>
          </a:p>
          <a:p>
            <a:pPr lvl="7"/>
            <a:r>
              <a:rPr lang="es-MX" dirty="0" smtClean="0" sz="1000"/>
              <a:t>Links are added &amp; Linking phrases are added (generic concepts: canBe, has, causes)</a:t>
            </a:r>
            <a:endParaRPr lang="es-MX"/>
          </a:p>
          <a:p>
            <a:pPr lvl="7"/>
            <a:r>
              <a:rPr lang="es-MX" dirty="0" smtClean="0" sz="1000"/>
              <a:t>Cross-links are added</a:t>
            </a:r>
            <a:endParaRPr lang="es-MX"/>
          </a:p>
          <a:p>
            <a:pPr lvl="7"/>
            <a:r>
              <a:rPr lang="es-MX" dirty="0" smtClean="0" sz="1000"/>
              <a:t>The map is reviewed</a:t>
            </a:r>
            <a:endParaRPr lang="es-MX"/>
          </a:p>
          <a:p>
            <a:pPr lvl="3"/>
            <a:r>
              <a:rPr lang="es-MX" dirty="0" smtClean="0" sz="1000"/>
              <a:t>Concept map evaluation</a:t>
            </a:r>
            <a:endParaRPr lang="es-MX"/>
          </a:p>
          <a:p>
            <a:pPr lvl="4"/>
            <a:r>
              <a:rPr lang="es-MX" dirty="0" smtClean="0" sz="1000"/>
              <a:t>properties</a:t>
            </a:r>
            <a:endParaRPr lang="es-MX"/>
          </a:p>
          <a:p>
            <a:pPr lvl="5"/>
            <a:r>
              <a:rPr lang="es-MX" dirty="0" smtClean="0" sz="1000"/>
              <a:t>"A concept map evaluation involves an examination of the content and structure of a con- cept map. The nature of an evaluation may involve making qualitative and/or quantitative ob- servations. The research reported here compares six different evaluation methods"</a:t>
            </a:r>
            <a:r>
              <a:rPr lang="es-MX" dirty="0" smtClean="0" sz="1000"/>
              <a:t> - </a:t>
            </a:r>
            <a:r>
              <a:rPr lang="es-MX" dirty="0" smtClean="0" sz="1000">
                <a:hlinkClick r:id="linkId2078501245"/>
              </a:rPr>
              <a:t>https://www.mendeley.com/reference-manager/reader/2e7a68b4-6f6c-3075-9e89-a755bb3999b2/3bed7713-a20b-6fe5-4ac9-71a69c01c196#3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"depending on the validation objectives, a set of different procedures for posing a concépt mapping task is available. Applying the ‘construct-a-map’ or ‘map  creation’ method (e.g. Ruiz-Primo, 2000), individuals are asked to generate a concept map cóncerning a specific knowlëdge domain from scratch either by providing concepts and/or relations or not"</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subactivities (1/2)</a:t>
            </a:r>
            <a:endParaRPr lang="es-MX"/>
          </a:p>
        </p:txBody>
      </p:sp>
      <p:sp>
        <p:nvSpPr>
          <p:cNvPr id="3" name="Content Placeholder 2"/>
          <p:cNvSpPr>
            <a:spLocks noGrp="1"/>
          </p:cNvSpPr>
          <p:nvPr>
            <p:ph idx="1"/>
          </p:nvPr>
        </p:nvSpPr>
        <p:spPr/>
        <p:txBody>
          <a:bodyPr>
            <a:noAutofit/>
          </a:bodyPr>
          <a:lstStyle/>
          <a:p>
            <a:r>
              <a:rPr lang="es-MX" dirty="0" smtClean="0" sz="1200"/>
              <a:t>"A concept map assessment is composed of two parts: (a) a concept mapping task, and (b) concept map evaluation. "</a:t>
            </a:r>
            <a:r>
              <a:rPr lang="es-MX" dirty="0" smtClean="0" sz="1200"/>
              <a:t> - </a:t>
            </a:r>
            <a:r>
              <a:rPr lang="es-MX" dirty="0" smtClean="0" sz="1200">
                <a:hlinkClick r:id="linkId2078501237"/>
              </a:rPr>
              <a:t>https://www.mendeley.com/reference-manager/reader/2e7a68b4-6f6c-3075-9e89-a755bb3999b2/3bed7713-a20b-6fe5-4ac9-71a69c01c196#3</a:t>
            </a:r>
            <a:endParaRPr lang="es-MX"/>
          </a:p>
          <a:p>
            <a:pPr lvl="1"/>
            <a:r>
              <a:rPr lang="es-MX" dirty="0" smtClean="0" sz="1100"/>
              <a:t>subactivities</a:t>
            </a:r>
            <a:endParaRPr lang="es-MX"/>
          </a:p>
          <a:p>
            <a:pPr lvl="2"/>
            <a:r>
              <a:rPr lang="es-MX" dirty="0" smtClean="0" sz="1050"/>
              <a:t>Concept mapping task</a:t>
            </a:r>
            <a:endParaRPr lang="es-MX"/>
          </a:p>
          <a:p>
            <a:pPr lvl="3"/>
            <a:r>
              <a:rPr lang="es-MX" dirty="0" smtClean="0" sz="1000"/>
              <a:t>properties</a:t>
            </a:r>
            <a:endParaRPr lang="es-MX"/>
          </a:p>
          <a:p>
            <a:pPr lvl="4"/>
            <a:r>
              <a:rPr lang="es-MX" dirty="0" smtClean="0" sz="1000"/>
              <a:t>"The concept mapping task is defined by those procedures that result in the construction of a concept map representing a student's knowledge. There is a variety of ways such maps may be produced. For instance, a map may be constructed by the evaluator based on student responses to an activity such as an interview or a word association task. Alternatively, students may be asked to construct a concept map themselves using pencil and paper. As this second type of task seems most practical for classroom applications, this type of concept mapping task was used in the assessments evaluated in this study."</a:t>
            </a:r>
            <a:r>
              <a:rPr lang="es-MX" dirty="0" smtClean="0" sz="1000"/>
              <a:t> - </a:t>
            </a:r>
            <a:r>
              <a:rPr lang="es-MX" dirty="0" smtClean="0" sz="1000">
                <a:hlinkClick r:id="linkId2078501241"/>
              </a:rPr>
              <a:t>https://www.mendeley.com/reference-manager/reader/2e7a68b4-6f6c-3075-9e89-a755bb3999b2/3bed7713-a20b-6fe5-4ac9-71a69c01c196#3</a:t>
            </a:r>
            <a:endParaRPr lang="es-MX"/>
          </a:p>
          <a:p>
            <a:pPr lvl="4"/>
            <a:r>
              <a:rPr lang="es-MX" dirty="0" smtClean="0" sz="1000"/>
              <a:t>". Novak and Gowin noted that the act of mapping is a creative activity, in which the learner must exert effort to clarify meanings, by identifying important concepts, relationshi ps, and structure within a specified domain of knowledge"</a:t>
            </a:r>
            <a:r>
              <a:rPr lang="es-MX" dirty="0" smtClean="0" sz="1000"/>
              <a:t> - </a:t>
            </a:r>
            <a:r>
              <a:rPr lang="es-MX" dirty="0" smtClean="0" sz="1000">
                <a:hlinkClick r:id="linkId2078482261"/>
              </a:rPr>
              <a:t>https://www.mendeley.com/reference-manager/reader/383645c9-7c4c-3b0f-bedd-bd4de61c2e85/79331356-190c-5fd9-5c8c-ca5f204f2af6#23</a:t>
            </a:r>
            <a:endParaRPr lang="es-MX"/>
          </a:p>
          <a:p>
            <a:pPr lvl="5"/>
            <a:r>
              <a:rPr lang="es-MX" dirty="0" smtClean="0" sz="1000"/>
              <a:t>activities</a:t>
            </a:r>
            <a:endParaRPr lang="es-MX"/>
          </a:p>
          <a:p>
            <a:pPr lvl="6"/>
            <a:r>
              <a:rPr lang="es-MX" dirty="0" smtClean="0" sz="1000"/>
              <a:t>Define the topic or focus question</a:t>
            </a:r>
            <a:endParaRPr lang="es-MX"/>
          </a:p>
          <a:p>
            <a:pPr lvl="6"/>
            <a:r>
              <a:rPr lang="es-MX" dirty="0" smtClean="0" sz="1000"/>
              <a:t>Identify  and  list  the  most important concepts</a:t>
            </a:r>
            <a:endParaRPr lang="es-MX"/>
          </a:p>
          <a:p>
            <a:pPr lvl="6"/>
            <a:r>
              <a:rPr lang="es-MX" dirty="0" smtClean="0" sz="1000"/>
              <a:t>Concepts  are  ordered  from most  general  to  the  most  specific,</a:t>
            </a:r>
            <a:endParaRPr lang="es-MX"/>
          </a:p>
          <a:p>
            <a:pPr lvl="6"/>
            <a:r>
              <a:rPr lang="es-MX" dirty="0" smtClean="0" sz="1000"/>
              <a:t>Links are added &amp; Linking phrases are added (generic concepts: canBe, has, causes)</a:t>
            </a:r>
            <a:endParaRPr lang="es-MX"/>
          </a:p>
          <a:p>
            <a:pPr lvl="6"/>
            <a:r>
              <a:rPr lang="es-MX" dirty="0" smtClean="0" sz="1000"/>
              <a:t>Cross-links are added</a:t>
            </a:r>
            <a:endParaRPr lang="es-MX"/>
          </a:p>
          <a:p>
            <a:pPr lvl="6"/>
            <a:r>
              <a:rPr lang="es-MX" dirty="0" smtClean="0" sz="1000"/>
              <a:t>The map is reviewed</a:t>
            </a:r>
            <a:endParaRPr lang="es-MX"/>
          </a:p>
          <a:p>
            <a:pPr lvl="2"/>
            <a:r>
              <a:rPr lang="es-MX" dirty="0" smtClean="0" sz="1050"/>
              <a:t>Concept map evaluation</a:t>
            </a:r>
            <a:endParaRPr lang="es-MX"/>
          </a:p>
          <a:p>
            <a:pPr lvl="3"/>
            <a:r>
              <a:rPr lang="es-MX" dirty="0" smtClean="0" sz="1000"/>
              <a:t>properties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"In analyzing the factors that influence the effect of teaching, the teacher can determine a student ’ s knowledge structure and highlight misconceptions by inspecting the concept maps and logs."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subactivities (2/2)</a:t>
            </a:r>
            <a:endParaRPr lang="es-MX"/>
          </a:p>
        </p:txBody>
      </p:sp>
      <p:sp>
        <p:nvSpPr>
          <p:cNvPr id="3" name="Content Placeholder 2"/>
          <p:cNvSpPr>
            <a:spLocks noGrp="1"/>
          </p:cNvSpPr>
          <p:nvPr>
            <p:ph idx="1"/>
          </p:nvPr>
        </p:nvSpPr>
        <p:spPr/>
        <p:txBody>
          <a:bodyPr>
            <a:noAutofit/>
          </a:bodyPr>
          <a:lstStyle/>
          <a:p>
            <a:pPr lvl="4"/>
            <a:r>
              <a:rPr lang="es-MX" dirty="0" smtClean="0" sz="1000"/>
              <a:t>"A concept map evaluation involves an examination of the content and structure of a con- cept map. The nature of an evaluation may involve making qualitative and/or quantitative ob- servations. The research reported here compares six different evaluation methods"</a:t>
            </a:r>
            <a:r>
              <a:rPr lang="es-MX" dirty="0" smtClean="0" sz="1000"/>
              <a:t> - </a:t>
            </a:r>
            <a:r>
              <a:rPr lang="es-MX" dirty="0" smtClean="0" sz="1000">
                <a:hlinkClick r:id="linkId2078501245"/>
              </a:rPr>
              <a:t>https://www.mendeley.com/reference-manager/reader/2e7a68b4-6f6c-3075-9e89-a755bb3999b2/3bed7713-a20b-6fe5-4ac9-71a69c01c196#3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"A concept map assessment is composed of two parts: (a) a concept mapping task, and (b) concept map evaluation. "</a:t>
            </a:r>
            <a:endParaRPr lang="es-MX"/>
          </a:p>
        </p:txBody>
      </p:sp>
      <p:sp>
        <p:nvSpPr>
          <p:cNvPr id="3" name="Content Placeholder 2"/>
          <p:cNvSpPr>
            <a:spLocks noGrp="1"/>
          </p:cNvSpPr>
          <p:nvPr>
            <p:ph idx="1"/>
          </p:nvPr>
        </p:nvSpPr>
        <p:spPr/>
        <p:txBody>
          <a:bodyPr>
            <a:noAutofit/>
          </a:bodyPr>
          <a:lstStyle/>
          <a:p>
            <a:r>
              <a:rPr lang="es-MX" dirty="0" smtClean="0" sz="1200"/>
              <a:t>subactivities</a:t>
            </a:r>
            <a:endParaRPr lang="es-MX"/>
          </a:p>
          <a:p>
            <a:pPr lvl="1"/>
            <a:r>
              <a:rPr lang="es-MX" dirty="0" smtClean="0" sz="1100"/>
              <a:t>Concept mapping task</a:t>
            </a:r>
            <a:endParaRPr lang="es-MX"/>
          </a:p>
          <a:p>
            <a:pPr lvl="2"/>
            <a:r>
              <a:rPr lang="es-MX" dirty="0" smtClean="0" sz="1050"/>
              <a:t>properties</a:t>
            </a:r>
            <a:endParaRPr lang="es-MX"/>
          </a:p>
          <a:p>
            <a:pPr lvl="3"/>
            <a:r>
              <a:rPr lang="es-MX" dirty="0" smtClean="0" sz="1000"/>
              <a:t>"The concept mapping task is defined by those procedures that result in the construction of a concept map representing a student's knowledge. There is a variety of ways such maps may be produced. For instance, a map may be constructed by the evaluator based on student responses to an activity such as an interview or a word association task. Alternatively, students may be asked to construct a concept map themselves using pencil and paper. As this second type of task seems most practical for classroom applications, this type of concept mapping task was used in the assessments evaluated in this study."</a:t>
            </a:r>
            <a:r>
              <a:rPr lang="es-MX" dirty="0" smtClean="0" sz="1000"/>
              <a:t> - </a:t>
            </a:r>
            <a:r>
              <a:rPr lang="es-MX" dirty="0" smtClean="0" sz="1000">
                <a:hlinkClick r:id="linkId2078501241"/>
              </a:rPr>
              <a:t>https://www.mendeley.com/reference-manager/reader/2e7a68b4-6f6c-3075-9e89-a755bb3999b2/3bed7713-a20b-6fe5-4ac9-71a69c01c196#3</a:t>
            </a:r>
            <a:endParaRPr lang="es-MX"/>
          </a:p>
          <a:p>
            <a:pPr lvl="3"/>
            <a:r>
              <a:rPr lang="es-MX" dirty="0" smtClean="0" sz="1000"/>
              <a:t>". Novak and Gowin noted that the act of mapping is a creative activity, in which the learner must exert effort to clarify meanings, by identifying important concepts, relationshi ps, and structure within a specified domain of knowledge"</a:t>
            </a:r>
            <a:r>
              <a:rPr lang="es-MX" dirty="0" smtClean="0" sz="1000"/>
              <a:t> - </a:t>
            </a:r>
            <a:r>
              <a:rPr lang="es-MX" dirty="0" smtClean="0" sz="1000">
                <a:hlinkClick r:id="linkId2078482261"/>
              </a:rPr>
              <a:t>https://www.mendeley.com/reference-manager/reader/383645c9-7c4c-3b0f-bedd-bd4de61c2e85/79331356-190c-5fd9-5c8c-ca5f204f2af6#23</a:t>
            </a:r>
            <a:endParaRPr lang="es-MX"/>
          </a:p>
          <a:p>
            <a:pPr lvl="4"/>
            <a:r>
              <a:rPr lang="es-MX" dirty="0" smtClean="0" sz="1000"/>
              <a:t>activities</a:t>
            </a:r>
            <a:endParaRPr lang="es-MX"/>
          </a:p>
          <a:p>
            <a:pPr lvl="5"/>
            <a:r>
              <a:rPr lang="es-MX" dirty="0" smtClean="0" sz="1000"/>
              <a:t>Define the topic or focus question</a:t>
            </a:r>
            <a:endParaRPr lang="es-MX"/>
          </a:p>
          <a:p>
            <a:pPr lvl="5"/>
            <a:r>
              <a:rPr lang="es-MX" dirty="0" smtClean="0" sz="1000"/>
              <a:t>Identify  and  list  the  most important concepts</a:t>
            </a:r>
            <a:endParaRPr lang="es-MX"/>
          </a:p>
          <a:p>
            <a:pPr lvl="5"/>
            <a:r>
              <a:rPr lang="es-MX" dirty="0" smtClean="0" sz="1000"/>
              <a:t>Concepts  are  ordered  from most  general  to  the  most  specific,</a:t>
            </a:r>
            <a:endParaRPr lang="es-MX"/>
          </a:p>
          <a:p>
            <a:pPr lvl="5"/>
            <a:r>
              <a:rPr lang="es-MX" dirty="0" smtClean="0" sz="1000"/>
              <a:t>Links are added &amp; Linking phrases are added (generic concepts: canBe, has, causes)</a:t>
            </a:r>
            <a:endParaRPr lang="es-MX"/>
          </a:p>
          <a:p>
            <a:pPr lvl="5"/>
            <a:r>
              <a:rPr lang="es-MX" dirty="0" smtClean="0" sz="1000"/>
              <a:t>Cross-links are added</a:t>
            </a:r>
            <a:endParaRPr lang="es-MX"/>
          </a:p>
          <a:p>
            <a:pPr lvl="5"/>
            <a:r>
              <a:rPr lang="es-MX" dirty="0" smtClean="0" sz="1000"/>
              <a:t>The map is reviewed</a:t>
            </a:r>
            <a:endParaRPr lang="es-MX"/>
          </a:p>
          <a:p>
            <a:pPr lvl="1"/>
            <a:r>
              <a:rPr lang="es-MX" dirty="0" smtClean="0" sz="1100"/>
              <a:t>Concept map evaluation</a:t>
            </a:r>
            <a:endParaRPr lang="es-MX"/>
          </a:p>
          <a:p>
            <a:pPr lvl="2"/>
            <a:r>
              <a:rPr lang="es-MX" dirty="0" smtClean="0" sz="1050"/>
              <a:t>properties</a:t>
            </a:r>
            <a:endParaRPr lang="es-MX"/>
          </a:p>
          <a:p>
            <a:pPr lvl="3"/>
            <a:r>
              <a:rPr lang="es-MX" dirty="0" smtClean="0" sz="1000"/>
              <a:t>"A concept map evaluation involves an examination of the content and structure of a con- cept map. The nature of an evaluation may involve making qualitative and/or quantitative ob- servations. The research reported here compares six different evaluation methods"</a:t>
            </a:r>
            <a:r>
              <a:rPr lang="es-MX" dirty="0" smtClean="0" sz="1000"/>
              <a:t> - </a:t>
            </a:r>
            <a:r>
              <a:rPr lang="es-MX" dirty="0" smtClean="0" sz="1000">
                <a:hlinkClick r:id="linkId2078501245"/>
              </a:rPr>
              <a:t>https://www.mendeley.com/reference-manager/reader/2e7a68b4-6f6c-3075-9e89-a755bb3999b2/3bed7713-a20b-6fe5-4ac9-71a69c01c196#3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subactivities</a:t>
            </a:r>
            <a:endParaRPr lang="es-MX"/>
          </a:p>
        </p:txBody>
      </p:sp>
      <p:sp>
        <p:nvSpPr>
          <p:cNvPr id="3" name="Content Placeholder 2"/>
          <p:cNvSpPr>
            <a:spLocks noGrp="1"/>
          </p:cNvSpPr>
          <p:nvPr>
            <p:ph idx="1"/>
          </p:nvPr>
        </p:nvSpPr>
        <p:spPr/>
        <p:txBody>
          <a:bodyPr>
            <a:noAutofit/>
          </a:bodyPr>
          <a:lstStyle/>
          <a:p>
            <a:r>
              <a:rPr lang="es-MX" dirty="0" smtClean="0" sz="1800"/>
              <a:t>Concept mapping task</a:t>
            </a:r>
            <a:endParaRPr lang="es-MX"/>
          </a:p>
          <a:p>
            <a:pPr lvl="1"/>
            <a:r>
              <a:rPr lang="es-MX" dirty="0" smtClean="0" sz="1600"/>
              <a:t>properties</a:t>
            </a:r>
            <a:endParaRPr lang="es-MX"/>
          </a:p>
          <a:p>
            <a:pPr lvl="2"/>
            <a:r>
              <a:rPr lang="es-MX" dirty="0" smtClean="0" sz="1400"/>
              <a:t>"The concept mapping task is defined by those procedures that result in the construction of a concept map representing a student's knowledge. There is a variety of ways such maps may be produced. For instance, a map may be constructed by the evaluator based on student responses to an activity such as an interview or a word association task. Alternatively, students may be asked to construct a concept map themselves using pencil and paper. As this second type of task seems most practical for classroom applications, this type of concept mapping task was used in the assessments evaluated in this study."</a:t>
            </a:r>
            <a:r>
              <a:rPr lang="es-MX" dirty="0" smtClean="0" sz="1400"/>
              <a:t> - </a:t>
            </a:r>
            <a:r>
              <a:rPr lang="es-MX" dirty="0" smtClean="0" sz="1400">
                <a:hlinkClick r:id="linkId2078501241"/>
              </a:rPr>
              <a:t>https://www.mendeley.com/reference-manager/reader/2e7a68b4-6f6c-3075-9e89-a755bb3999b2/3bed7713-a20b-6fe5-4ac9-71a69c01c196#3</a:t>
            </a:r>
            <a:endParaRPr lang="es-MX"/>
          </a:p>
          <a:p>
            <a:pPr lvl="2"/>
            <a:r>
              <a:rPr lang="es-MX" dirty="0" smtClean="0" sz="1400"/>
              <a:t>". Novak and Gowin noted that the act of mapping is a creative activity, in which the learner must exert effort to clarify meanings, by identifying important concepts, relationshi ps, and structure within a specified domain of knowledge"</a:t>
            </a:r>
            <a:r>
              <a:rPr lang="es-MX" dirty="0" smtClean="0" sz="1400"/>
              <a:t> - </a:t>
            </a:r>
            <a:r>
              <a:rPr lang="es-MX" dirty="0" smtClean="0" sz="1400">
                <a:hlinkClick r:id="linkId2078482261"/>
              </a:rPr>
              <a:t>https://www.mendeley.com/reference-manager/reader/383645c9-7c4c-3b0f-bedd-bd4de61c2e85/79331356-190c-5fd9-5c8c-ca5f204f2af6#23</a:t>
            </a:r>
            <a:endParaRPr lang="es-MX"/>
          </a:p>
          <a:p>
            <a:pPr lvl="3"/>
            <a:r>
              <a:rPr lang="es-MX" dirty="0" smtClean="0" sz="1200"/>
              <a:t>activities</a:t>
            </a:r>
            <a:endParaRPr lang="es-MX"/>
          </a:p>
          <a:p>
            <a:pPr lvl="4"/>
            <a:r>
              <a:rPr lang="es-MX" dirty="0" smtClean="0" sz="1200"/>
              <a:t>Define the topic or focus question</a:t>
            </a:r>
            <a:endParaRPr lang="es-MX"/>
          </a:p>
          <a:p>
            <a:pPr lvl="4"/>
            <a:r>
              <a:rPr lang="es-MX" dirty="0" smtClean="0" sz="1200"/>
              <a:t>Identify  and  list  the  most important concepts</a:t>
            </a:r>
            <a:endParaRPr lang="es-MX"/>
          </a:p>
          <a:p>
            <a:pPr lvl="4"/>
            <a:r>
              <a:rPr lang="es-MX" dirty="0" smtClean="0" sz="1200"/>
              <a:t>Concepts  are  ordered  from most  general  to  the  most  specific,</a:t>
            </a:r>
            <a:endParaRPr lang="es-MX"/>
          </a:p>
          <a:p>
            <a:pPr lvl="4"/>
            <a:r>
              <a:rPr lang="es-MX" dirty="0" smtClean="0" sz="1200"/>
              <a:t>Links are added &amp; Linking phrases are added (generic concepts: canBe, has, causes)</a:t>
            </a:r>
            <a:endParaRPr lang="es-MX"/>
          </a:p>
          <a:p>
            <a:pPr lvl="4"/>
            <a:r>
              <a:rPr lang="es-MX" dirty="0" smtClean="0" sz="1200"/>
              <a:t>Cross-links are added</a:t>
            </a:r>
            <a:endParaRPr lang="es-MX"/>
          </a:p>
          <a:p>
            <a:pPr lvl="4"/>
            <a:r>
              <a:rPr lang="es-MX" dirty="0" smtClean="0" sz="1200"/>
              <a:t>The map is reviewed</a:t>
            </a:r>
            <a:endParaRPr lang="es-MX"/>
          </a:p>
          <a:p>
            <a:r>
              <a:rPr lang="es-MX" dirty="0" smtClean="0" sz="1800"/>
              <a:t>Concept map evaluation</a:t>
            </a:r>
            <a:endParaRPr lang="es-MX"/>
          </a:p>
          <a:p>
            <a:pPr lvl="1"/>
            <a:r>
              <a:rPr lang="es-MX" dirty="0" smtClean="0" sz="1600"/>
              <a:t>properties</a:t>
            </a:r>
            <a:endParaRPr lang="es-MX"/>
          </a:p>
          <a:p>
            <a:pPr lvl="2"/>
            <a:r>
              <a:rPr lang="es-MX" dirty="0" smtClean="0" sz="1400"/>
              <a:t>"A concept map evaluation involves an examination of the content and structure of a con- cept map. The nature of an evaluation may involve making qualitative and/or quantitative ob- servations. The research reported here compares six different evaluation methods"</a:t>
            </a:r>
            <a:r>
              <a:rPr lang="es-MX" dirty="0" smtClean="0" sz="1400"/>
              <a:t> - </a:t>
            </a:r>
            <a:r>
              <a:rPr lang="es-MX" dirty="0" smtClean="0" sz="1400">
                <a:hlinkClick r:id="linkId2078501245"/>
              </a:rPr>
              <a:t>https://www.mendeley.com/reference-manager/reader/2e7a68b4-6f6c-3075-9e89-a755bb3999b2/3bed7713-a20b-6fe5-4ac9-71a69c01c196#3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Concept mapping task</a:t>
            </a:r>
            <a:endParaRPr lang="es-MX"/>
          </a:p>
        </p:txBody>
      </p:sp>
      <p:sp>
        <p:nvSpPr>
          <p:cNvPr id="3" name="Content Placeholder 2"/>
          <p:cNvSpPr>
            <a:spLocks noGrp="1"/>
          </p:cNvSpPr>
          <p:nvPr>
            <p:ph idx="1"/>
          </p:nvPr>
        </p:nvSpPr>
        <p:spPr/>
        <p:txBody>
          <a:bodyPr>
            <a:noAutofit/>
          </a:bodyPr>
          <a:lstStyle/>
          <a:p>
            <a:r>
              <a:rPr lang="es-MX" dirty="0" smtClean="0" sz="1600"/>
              <a:t>properties</a:t>
            </a:r>
            <a:endParaRPr lang="es-MX"/>
          </a:p>
          <a:p>
            <a:pPr lvl="1"/>
            <a:r>
              <a:rPr lang="es-MX" dirty="0" smtClean="0" sz="1400"/>
              <a:t>"The concept mapping task is defined by those procedures that result in the construction of a concept map representing a student's knowledge. There is a variety of ways such maps may be produced. For instance, a map may be constructed by the evaluator based on student responses to an activity such as an interview or a word association task. Alternatively, students may be asked to construct a concept map themselves using pencil and paper. As this second type of task seems most practical for classroom applications, this type of concept mapping task was used in the assessments evaluated in this study."</a:t>
            </a:r>
            <a:r>
              <a:rPr lang="es-MX" dirty="0" smtClean="0" sz="1400"/>
              <a:t> - </a:t>
            </a:r>
            <a:r>
              <a:rPr lang="es-MX" dirty="0" smtClean="0" sz="1400">
                <a:hlinkClick r:id="linkId2078501241"/>
              </a:rPr>
              <a:t>https://www.mendeley.com/reference-manager/reader/2e7a68b4-6f6c-3075-9e89-a755bb3999b2/3bed7713-a20b-6fe5-4ac9-71a69c01c196#3</a:t>
            </a:r>
            <a:endParaRPr lang="es-MX"/>
          </a:p>
          <a:p>
            <a:pPr lvl="1"/>
            <a:r>
              <a:rPr lang="es-MX" dirty="0" smtClean="0" sz="1400"/>
              <a:t>". Novak and Gowin noted that the act of mapping is a creative activity, in which the learner must exert effort to clarify meanings, by identifying important concepts, relationshi ps, and structure within a specified domain of knowledge"</a:t>
            </a:r>
            <a:r>
              <a:rPr lang="es-MX" dirty="0" smtClean="0" sz="1400"/>
              <a:t> - </a:t>
            </a:r>
            <a:r>
              <a:rPr lang="es-MX" dirty="0" smtClean="0" sz="1400">
                <a:hlinkClick r:id="linkId2078482261"/>
              </a:rPr>
              <a:t>https://www.mendeley.com/reference-manager/reader/383645c9-7c4c-3b0f-bedd-bd4de61c2e85/79331356-190c-5fd9-5c8c-ca5f204f2af6#23</a:t>
            </a:r>
            <a:endParaRPr lang="es-MX"/>
          </a:p>
          <a:p>
            <a:pPr lvl="2"/>
            <a:r>
              <a:rPr lang="es-MX" dirty="0" smtClean="0" sz="1200"/>
              <a:t>activities</a:t>
            </a:r>
            <a:endParaRPr lang="es-MX"/>
          </a:p>
          <a:p>
            <a:pPr lvl="3"/>
            <a:r>
              <a:rPr lang="es-MX" dirty="0" smtClean="0" sz="1100"/>
              <a:t>Define the topic or focus question</a:t>
            </a:r>
            <a:endParaRPr lang="es-MX"/>
          </a:p>
          <a:p>
            <a:pPr lvl="3"/>
            <a:r>
              <a:rPr lang="es-MX" dirty="0" smtClean="0" sz="1100"/>
              <a:t>Identify  and  list  the  most important concepts</a:t>
            </a:r>
            <a:endParaRPr lang="es-MX"/>
          </a:p>
          <a:p>
            <a:pPr lvl="3"/>
            <a:r>
              <a:rPr lang="es-MX" dirty="0" smtClean="0" sz="1100"/>
              <a:t>Concepts  are  ordered  from most  general  to  the  most  specific,</a:t>
            </a:r>
            <a:endParaRPr lang="es-MX"/>
          </a:p>
          <a:p>
            <a:pPr lvl="3"/>
            <a:r>
              <a:rPr lang="es-MX" dirty="0" smtClean="0" sz="1100"/>
              <a:t>Links are added &amp; Linking phrases are added (generic concepts: canBe, has, causes)</a:t>
            </a:r>
            <a:endParaRPr lang="es-MX"/>
          </a:p>
          <a:p>
            <a:pPr lvl="3"/>
            <a:r>
              <a:rPr lang="es-MX" dirty="0" smtClean="0" sz="1100"/>
              <a:t>Cross-links are added</a:t>
            </a:r>
            <a:endParaRPr lang="es-MX"/>
          </a:p>
          <a:p>
            <a:pPr lvl="3"/>
            <a:r>
              <a:rPr lang="es-MX" dirty="0" smtClean="0" sz="1100"/>
              <a:t>The map is reviewed</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a:t>
            </a:r>
            <a:endParaRPr lang="es-MX"/>
          </a:p>
        </p:txBody>
      </p:sp>
      <p:sp>
        <p:nvSpPr>
          <p:cNvPr id="3" name="Content Placeholder 2"/>
          <p:cNvSpPr>
            <a:spLocks noGrp="1"/>
          </p:cNvSpPr>
          <p:nvPr>
            <p:ph idx="1"/>
          </p:nvPr>
        </p:nvSpPr>
        <p:spPr/>
        <p:txBody>
          <a:bodyPr>
            <a:noAutofit/>
          </a:bodyPr>
          <a:lstStyle/>
          <a:p>
            <a:r>
              <a:rPr lang="es-MX" dirty="0" smtClean="0" sz="1400"/>
              <a:t>"The concept mapping task is defined by those procedures that result in the construction of a concept map representing a student's knowledge. There is a variety of ways such maps may be produced. For instance, a map may be constructed by the evaluator based on student responses to an activity such as an interview or a word association task. Alternatively, students may be asked to construct a concept map themselves using pencil and paper. As this second type of task seems most practical for classroom applications, this type of concept mapping task was used in the assessments evaluated in this study."</a:t>
            </a:r>
            <a:r>
              <a:rPr lang="es-MX" dirty="0" smtClean="0" sz="1400"/>
              <a:t> - </a:t>
            </a:r>
            <a:r>
              <a:rPr lang="es-MX" dirty="0" smtClean="0" sz="1400">
                <a:hlinkClick r:id="linkId2078501241"/>
              </a:rPr>
              <a:t>https://www.mendeley.com/reference-manager/reader/2e7a68b4-6f6c-3075-9e89-a755bb3999b2/3bed7713-a20b-6fe5-4ac9-71a69c01c196#3</a:t>
            </a:r>
            <a:endParaRPr lang="es-MX"/>
          </a:p>
          <a:p>
            <a:r>
              <a:rPr lang="es-MX" dirty="0" smtClean="0" sz="1400"/>
              <a:t>". Novak and Gowin noted that the act of mapping is a creative activity, in which the learner must exert effort to clarify meanings, by identifying important concepts, relationshi ps, and structure within a specified domain of knowledge"</a:t>
            </a:r>
            <a:r>
              <a:rPr lang="es-MX" dirty="0" smtClean="0" sz="1400"/>
              <a:t> - </a:t>
            </a:r>
            <a:r>
              <a:rPr lang="es-MX" dirty="0" smtClean="0" sz="1400">
                <a:hlinkClick r:id="linkId2078482261"/>
              </a:rPr>
              <a:t>https://www.mendeley.com/reference-manager/reader/383645c9-7c4c-3b0f-bedd-bd4de61c2e85/79331356-190c-5fd9-5c8c-ca5f204f2af6#23</a:t>
            </a:r>
            <a:endParaRPr lang="es-MX"/>
          </a:p>
          <a:p>
            <a:pPr lvl="1"/>
            <a:r>
              <a:rPr lang="es-MX" dirty="0" smtClean="0" sz="1200"/>
              <a:t>activities</a:t>
            </a:r>
            <a:endParaRPr lang="es-MX"/>
          </a:p>
          <a:p>
            <a:pPr lvl="2"/>
            <a:r>
              <a:rPr lang="es-MX" dirty="0" smtClean="0" sz="1100"/>
              <a:t>Define the topic or focus question</a:t>
            </a:r>
            <a:endParaRPr lang="es-MX"/>
          </a:p>
          <a:p>
            <a:pPr lvl="2"/>
            <a:r>
              <a:rPr lang="es-MX" dirty="0" smtClean="0" sz="1100"/>
              <a:t>Identify  and  list  the  most important concepts</a:t>
            </a:r>
            <a:endParaRPr lang="es-MX"/>
          </a:p>
          <a:p>
            <a:pPr lvl="2"/>
            <a:r>
              <a:rPr lang="es-MX" dirty="0" smtClean="0" sz="1100"/>
              <a:t>Concepts  are  ordered  from most  general  to  the  most  specific,</a:t>
            </a:r>
            <a:endParaRPr lang="es-MX"/>
          </a:p>
          <a:p>
            <a:pPr lvl="2"/>
            <a:r>
              <a:rPr lang="es-MX" dirty="0" smtClean="0" sz="1100"/>
              <a:t>Links are added &amp; Linking phrases are added (generic concepts: canBe, has, causes)</a:t>
            </a:r>
            <a:endParaRPr lang="es-MX"/>
          </a:p>
          <a:p>
            <a:pPr lvl="2"/>
            <a:r>
              <a:rPr lang="es-MX" dirty="0" smtClean="0" sz="1100"/>
              <a:t>Cross-links are added</a:t>
            </a:r>
            <a:endParaRPr lang="es-MX"/>
          </a:p>
          <a:p>
            <a:pPr lvl="2"/>
            <a:r>
              <a:rPr lang="es-MX" dirty="0" smtClean="0" sz="1100"/>
              <a:t>The map is reviewed</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400"/>
              <a:t>"The concept mapping task is defined by those procedures that result in the construction of a concept map representing a student's knowledge. There is a variety of ways such maps may be produced. For instance, a map may be constructed by the evaluator based on student responses to an activity such as an interview or a word association task. Alternatively, students may be asked to construct a concept map themselves using pencil and paper. As this second type of task seems most practical for classroom applications, this type of concept mapping task was used in the assessments evaluated in this study."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 Novak and Gowin noted that the act of mapping is a creative activity, in which the learner must exert effort to clarify meanings, by identifying important concepts, relationshi ps, and structure within a specified domain of knowledge"</a:t>
            </a:r>
            <a:endParaRPr lang="es-MX"/>
          </a:p>
        </p:txBody>
      </p:sp>
      <p:sp>
        <p:nvSpPr>
          <p:cNvPr id="3" name="Content Placeholder 2"/>
          <p:cNvSpPr>
            <a:spLocks noGrp="1"/>
          </p:cNvSpPr>
          <p:nvPr>
            <p:ph idx="1"/>
          </p:nvPr>
        </p:nvSpPr>
        <p:spPr/>
        <p:txBody>
          <a:bodyPr>
            <a:noAutofit/>
          </a:bodyPr>
          <a:lstStyle/>
          <a:p>
            <a:r>
              <a:rPr lang="es-MX" dirty="0" smtClean="0" sz="2800"/>
              <a:t>activities</a:t>
            </a:r>
            <a:endParaRPr lang="es-MX"/>
          </a:p>
          <a:p>
            <a:pPr lvl="1"/>
            <a:r>
              <a:rPr lang="es-MX" dirty="0" smtClean="0" sz="2400"/>
              <a:t>Define the topic or focus question</a:t>
            </a:r>
            <a:endParaRPr lang="es-MX"/>
          </a:p>
          <a:p>
            <a:pPr lvl="1"/>
            <a:r>
              <a:rPr lang="es-MX" dirty="0" smtClean="0" sz="2400"/>
              <a:t>Identify  and  list  the  most important concepts</a:t>
            </a:r>
            <a:endParaRPr lang="es-MX"/>
          </a:p>
          <a:p>
            <a:pPr lvl="1"/>
            <a:r>
              <a:rPr lang="es-MX" dirty="0" smtClean="0" sz="2400"/>
              <a:t>Concepts  are  ordered  from most  general  to  the  most  specific,</a:t>
            </a:r>
            <a:endParaRPr lang="es-MX"/>
          </a:p>
          <a:p>
            <a:pPr lvl="1"/>
            <a:r>
              <a:rPr lang="es-MX" dirty="0" smtClean="0" sz="2400"/>
              <a:t>Links are added &amp; Linking phrases are added (generic concepts: canBe, has, causes)</a:t>
            </a:r>
            <a:endParaRPr lang="es-MX"/>
          </a:p>
          <a:p>
            <a:pPr lvl="1"/>
            <a:r>
              <a:rPr lang="es-MX" dirty="0" smtClean="0" sz="2400"/>
              <a:t>Cross-links are added</a:t>
            </a:r>
            <a:endParaRPr lang="es-MX"/>
          </a:p>
          <a:p>
            <a:pPr lvl="1"/>
            <a:r>
              <a:rPr lang="es-MX" dirty="0" smtClean="0" sz="2400"/>
              <a:t>The map is reviewed</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activities</a:t>
            </a:r>
            <a:endParaRPr lang="es-MX"/>
          </a:p>
        </p:txBody>
      </p:sp>
      <p:sp>
        <p:nvSpPr>
          <p:cNvPr id="3" name="Content Placeholder 2"/>
          <p:cNvSpPr>
            <a:spLocks noGrp="1"/>
          </p:cNvSpPr>
          <p:nvPr>
            <p:ph idx="1"/>
          </p:nvPr>
        </p:nvSpPr>
        <p:spPr/>
        <p:txBody>
          <a:bodyPr>
            <a:noAutofit/>
          </a:bodyPr>
          <a:lstStyle/>
          <a:p>
            <a:r>
              <a:rPr lang="es-MX" dirty="0" smtClean="0" sz="2400"/>
              <a:t>Define the topic or focus question</a:t>
            </a:r>
            <a:endParaRPr lang="es-MX"/>
          </a:p>
          <a:p>
            <a:r>
              <a:rPr lang="es-MX" dirty="0" smtClean="0" sz="2400"/>
              <a:t>Identify  and  list  the  most important concepts</a:t>
            </a:r>
            <a:endParaRPr lang="es-MX"/>
          </a:p>
          <a:p>
            <a:r>
              <a:rPr lang="es-MX" dirty="0" smtClean="0" sz="2400"/>
              <a:t>Concepts  are  ordered  from most  general  to  the  most  specific,</a:t>
            </a:r>
            <a:endParaRPr lang="es-MX"/>
          </a:p>
          <a:p>
            <a:r>
              <a:rPr lang="es-MX" dirty="0" smtClean="0" sz="2400"/>
              <a:t>Links are added &amp; Linking phrases are added (generic concepts: canBe, has, causes)</a:t>
            </a:r>
            <a:endParaRPr lang="es-MX"/>
          </a:p>
          <a:p>
            <a:r>
              <a:rPr lang="es-MX" dirty="0" smtClean="0" sz="2400"/>
              <a:t>Cross-links are added</a:t>
            </a:r>
            <a:endParaRPr lang="es-MX"/>
          </a:p>
          <a:p>
            <a:r>
              <a:rPr lang="es-MX" dirty="0" smtClean="0" sz="2400"/>
              <a:t>The map is reviewed</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Define the topic or focus question</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Identify  and  list  the  most important concepts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"There can be several cases when a CM-based AKAS is not able to distinguish a misconception or incorrect fragment of the CM from the correct relationship"</a:t>
            </a:r>
            <a:endParaRPr lang="es-MX"/>
          </a:p>
        </p:txBody>
      </p:sp>
      <p:sp>
        <p:nvSpPr>
          <p:cNvPr id="3" name="Content Placeholder 2"/>
          <p:cNvSpPr>
            <a:spLocks noGrp="1"/>
          </p:cNvSpPr>
          <p:nvPr>
            <p:ph idx="1"/>
          </p:nvPr>
        </p:nvSpPr>
        <p:spPr/>
        <p:txBody>
          <a:bodyPr>
            <a:noAutofit/>
          </a:bodyPr>
          <a:lstStyle/>
          <a:p>
            <a:r>
              <a:rPr lang="es-MX" dirty="0" smtClean="0" sz="2400"/>
              <a:t>"The aim of the knowledge assessment is to distinguish between misconceptions and correct knowledge. If AKASs are only able to recognize as correct those knowledge fragments that exactly match with a reference model, they are missing those fragments that represent correct knowledge, but are structured differently or are expressed using different terms. Thus, there is a need for automated knowledge assessment mechanisms that could expand the reference model to increase the probability that correct responses from students are not categorized as misconceptions."</a:t>
            </a:r>
            <a:r>
              <a:rPr lang="es-MX" dirty="0" smtClean="0" sz="2400"/>
              <a:t> - </a:t>
            </a:r>
            <a:r>
              <a:rPr lang="es-MX" dirty="0" smtClean="0" sz="2400">
                <a:hlinkClick r:id="linkId2078659298"/>
              </a:rPr>
              <a:t>https://www.mendeley.com/viewer/?fileId=7d26bd6d-b586-c4c1-7504-fb3aa020a663&amp;documentId=f193edb9-2997-3d05-ba0a-c87d397dfbb4#2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Concepts  are  ordered  from most  general  to  the  most  specific,</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Links are added &amp; Linking phrases are added (generic concepts: canBe, has, causes)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Cross-links are added</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The map is reviewed</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Concept map evaluation</a:t>
            </a:r>
            <a:endParaRPr lang="es-MX"/>
          </a:p>
        </p:txBody>
      </p:sp>
      <p:sp>
        <p:nvSpPr>
          <p:cNvPr id="3" name="Content Placeholder 2"/>
          <p:cNvSpPr>
            <a:spLocks noGrp="1"/>
          </p:cNvSpPr>
          <p:nvPr>
            <p:ph idx="1"/>
          </p:nvPr>
        </p:nvSpPr>
        <p:spPr/>
        <p:txBody>
          <a:bodyPr>
            <a:noAutofit/>
          </a:bodyPr>
          <a:lstStyle/>
          <a:p>
            <a:r>
              <a:rPr lang="es-MX" dirty="0" smtClean="0" sz="2800"/>
              <a:t>properties</a:t>
            </a:r>
            <a:endParaRPr lang="es-MX"/>
          </a:p>
          <a:p>
            <a:pPr lvl="1"/>
            <a:r>
              <a:rPr lang="es-MX" dirty="0" smtClean="0" sz="2400"/>
              <a:t>"A concept map evaluation involves an examination of the content and structure of a con- cept map. The nature of an evaluation may involve making qualitative and/or quantitative ob- servations. The research reported here compares six different evaluation methods"</a:t>
            </a:r>
            <a:r>
              <a:rPr lang="es-MX" dirty="0" smtClean="0" sz="2400"/>
              <a:t> - </a:t>
            </a:r>
            <a:r>
              <a:rPr lang="es-MX" dirty="0" smtClean="0" sz="2400">
                <a:hlinkClick r:id="linkId2078501245"/>
              </a:rPr>
              <a:t>https://www.mendeley.com/reference-manager/reader/2e7a68b4-6f6c-3075-9e89-a755bb3999b2/3bed7713-a20b-6fe5-4ac9-71a69c01c196#3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properties</a:t>
            </a:r>
            <a:endParaRPr lang="es-MX"/>
          </a:p>
        </p:txBody>
      </p:sp>
      <p:sp>
        <p:nvSpPr>
          <p:cNvPr id="3" name="Content Placeholder 2"/>
          <p:cNvSpPr>
            <a:spLocks noGrp="1"/>
          </p:cNvSpPr>
          <p:nvPr>
            <p:ph idx="1"/>
          </p:nvPr>
        </p:nvSpPr>
        <p:spPr/>
        <p:txBody>
          <a:bodyPr>
            <a:noAutofit/>
          </a:bodyPr>
          <a:lstStyle/>
          <a:p>
            <a:r>
              <a:rPr lang="es-MX" dirty="0" smtClean="0" sz="2800"/>
              <a:t>"A concept map evaluation involves an examination of the content and structure of a con- cept map. The nature of an evaluation may involve making qualitative and/or quantitative ob- servations. The research reported here compares six different evaluation methods"</a:t>
            </a:r>
            <a:r>
              <a:rPr lang="es-MX" dirty="0" smtClean="0" sz="2800"/>
              <a:t> - </a:t>
            </a:r>
            <a:r>
              <a:rPr lang="es-MX" dirty="0" smtClean="0" sz="2800">
                <a:hlinkClick r:id="linkId2078501245"/>
              </a:rPr>
              <a:t>https://www.mendeley.com/reference-manager/reader/2e7a68b4-6f6c-3075-9e89-a755bb3999b2/3bed7713-a20b-6fe5-4ac9-71a69c01c196#3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"A concept map evaluation involves an examination of the content and structure of a con- cept map. The nature of an evaluation may involve making qualitative and/or quantitative ob- servations. The research reported here compares six different evaluation methods"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Describe Problematic Phenomena</a:t>
            </a:r>
            <a:endParaRPr lang="es-MX"/>
          </a:p>
        </p:txBody>
      </p:sp>
      <p:sp>
        <p:nvSpPr>
          <p:cNvPr id="3" name="Content Placeholder 2"/>
          <p:cNvSpPr>
            <a:spLocks noGrp="1"/>
          </p:cNvSpPr>
          <p:nvPr>
            <p:ph idx="1"/>
          </p:nvPr>
        </p:nvSpPr>
        <p:spPr/>
        <p:txBody>
          <a:bodyPr>
            <a:noAutofit/>
          </a:bodyPr>
          <a:lstStyle/>
          <a:p>
            <a:r>
              <a:rPr lang="es-MX" dirty="0" smtClean="0" sz="1200"/>
              <a:t>Descriptive Questions</a:t>
            </a:r>
            <a:endParaRPr lang="es-MX"/>
          </a:p>
          <a:p>
            <a:pPr lvl="1"/>
            <a:r>
              <a:rPr lang="es-MX" dirty="0" smtClean="0" sz="1100"/>
              <a:t>What is "when assessing Concept maps, finding the causes of the misconception is difficult" like?</a:t>
            </a:r>
            <a:endParaRPr lang="es-MX"/>
          </a:p>
          <a:p>
            <a:pPr lvl="1"/>
            <a:r>
              <a:rPr lang="es-MX" dirty="0" smtClean="0" sz="1100"/>
              <a:t>What are its properties?</a:t>
            </a:r>
            <a:endParaRPr lang="es-MX"/>
          </a:p>
          <a:p>
            <a:pPr lvl="1"/>
            <a:r>
              <a:rPr lang="es-MX" dirty="0" smtClean="0" sz="1100"/>
              <a:t>How can it be categorized?</a:t>
            </a:r>
            <a:endParaRPr lang="es-MX"/>
          </a:p>
          <a:p>
            <a:pPr lvl="1"/>
            <a:r>
              <a:rPr lang="es-MX" dirty="0" smtClean="0" sz="1100"/>
              <a:t>How can we measure it?</a:t>
            </a:r>
            <a:endParaRPr lang="es-MX"/>
          </a:p>
          <a:p>
            <a:pPr lvl="1"/>
            <a:r>
              <a:rPr lang="es-MX" dirty="0" smtClean="0" sz="1100"/>
              <a:t>What is its purpose?</a:t>
            </a:r>
            <a:endParaRPr lang="es-MX"/>
          </a:p>
          <a:p>
            <a:pPr lvl="1"/>
            <a:r>
              <a:rPr lang="es-MX" dirty="0" smtClean="0" sz="1100"/>
              <a:t>What are its components?</a:t>
            </a:r>
            <a:endParaRPr lang="es-MX"/>
          </a:p>
          <a:p>
            <a:pPr lvl="1"/>
            <a:r>
              <a:rPr lang="es-MX" dirty="0" smtClean="0" sz="1100"/>
              <a:t>How do the components relate to one another?</a:t>
            </a:r>
            <a:endParaRPr lang="es-MX"/>
          </a:p>
          <a:p>
            <a:pPr lvl="1"/>
            <a:r>
              <a:rPr lang="es-MX" dirty="0" smtClean="0" sz="1100"/>
              <a:t>What are all the types of "when assessing Concept maps, finding the causes of the misconception is difficult"?</a:t>
            </a:r>
            <a:endParaRPr lang="es-MX"/>
          </a:p>
          <a:p>
            <a:pPr lvl="1"/>
            <a:r>
              <a:rPr lang="es-MX" dirty="0" smtClean="0" sz="1100"/>
              <a:t>How does "when assessing Concept maps, finding the causes of the misconception is difficult" differ from similar problems?</a:t>
            </a:r>
            <a:endParaRPr lang="es-MX"/>
          </a:p>
          <a:p>
            <a:r>
              <a:rPr lang="es-MX" dirty="0" smtClean="0" sz="1200"/>
              <a:t>Occurrence Questions</a:t>
            </a:r>
            <a:endParaRPr lang="es-MX"/>
          </a:p>
          <a:p>
            <a:pPr lvl="1"/>
            <a:r>
              <a:rPr lang="es-MX" dirty="0" smtClean="0" sz="1100"/>
              <a:t>How often does "when assessing Concept maps, finding the causes of the misconception is difficult" occur?</a:t>
            </a:r>
            <a:endParaRPr lang="es-MX"/>
          </a:p>
          <a:p>
            <a:pPr lvl="1"/>
            <a:r>
              <a:rPr lang="es-MX" dirty="0" smtClean="0" sz="1100"/>
              <a:t>What is an average amount of "when assessing Concept maps, finding the causes of the misconception is difficult"?</a:t>
            </a:r>
            <a:endParaRPr lang="es-MX"/>
          </a:p>
          <a:p>
            <a:pPr lvl="1"/>
            <a:r>
              <a:rPr lang="es-MX" dirty="0" smtClean="0" sz="1100"/>
              <a:t>How does "when assessing Concept maps, finding the causes of the misconception is difficult" normally work?</a:t>
            </a:r>
            <a:endParaRPr lang="es-MX"/>
          </a:p>
          <a:p>
            <a:pPr lvl="1"/>
            <a:r>
              <a:rPr lang="es-MX" dirty="0" smtClean="0" sz="1100"/>
              <a:t>What is the process by which "when assessing Concept maps, finding the causes of the misconception is difficult" happens?</a:t>
            </a:r>
            <a:endParaRPr lang="es-MX"/>
          </a:p>
          <a:p>
            <a:pPr lvl="1"/>
            <a:r>
              <a:rPr lang="es-MX" dirty="0" smtClean="0" sz="1100"/>
              <a:t>In what sequence do the events of "when assessing Concept maps, finding the causes of the misconception is difficult" occur?</a:t>
            </a:r>
            <a:endParaRPr lang="es-MX"/>
          </a:p>
          <a:p>
            <a:pPr lvl="1"/>
            <a:r>
              <a:rPr lang="es-MX" dirty="0" smtClean="0" sz="1100"/>
              <a:t>What are the steps "when assessing Concept maps, finding the causes of the misconception is difficult" goes through as it evolves?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Descriptive Questions</a:t>
            </a:r>
            <a:endParaRPr lang="es-MX"/>
          </a:p>
        </p:txBody>
      </p:sp>
      <p:sp>
        <p:nvSpPr>
          <p:cNvPr id="3" name="Content Placeholder 2"/>
          <p:cNvSpPr>
            <a:spLocks noGrp="1"/>
          </p:cNvSpPr>
          <p:nvPr>
            <p:ph idx="1"/>
          </p:nvPr>
        </p:nvSpPr>
        <p:spPr/>
        <p:txBody>
          <a:bodyPr>
            <a:noAutofit/>
          </a:bodyPr>
          <a:lstStyle/>
          <a:p>
            <a:r>
              <a:rPr lang="es-MX" dirty="0" smtClean="0" sz="1800"/>
              <a:t>What is "when assessing Concept maps, finding the causes of the misconception is difficult" like?</a:t>
            </a:r>
            <a:endParaRPr lang="es-MX"/>
          </a:p>
          <a:p>
            <a:r>
              <a:rPr lang="es-MX" dirty="0" smtClean="0" sz="1800"/>
              <a:t>What are its properties?</a:t>
            </a:r>
            <a:endParaRPr lang="es-MX"/>
          </a:p>
          <a:p>
            <a:r>
              <a:rPr lang="es-MX" dirty="0" smtClean="0" sz="1800"/>
              <a:t>How can it be categorized?</a:t>
            </a:r>
            <a:endParaRPr lang="es-MX"/>
          </a:p>
          <a:p>
            <a:r>
              <a:rPr lang="es-MX" dirty="0" smtClean="0" sz="1800"/>
              <a:t>How can we measure it?</a:t>
            </a:r>
            <a:endParaRPr lang="es-MX"/>
          </a:p>
          <a:p>
            <a:r>
              <a:rPr lang="es-MX" dirty="0" smtClean="0" sz="1800"/>
              <a:t>What is its purpose?</a:t>
            </a:r>
            <a:endParaRPr lang="es-MX"/>
          </a:p>
          <a:p>
            <a:r>
              <a:rPr lang="es-MX" dirty="0" smtClean="0" sz="1800"/>
              <a:t>What are its components?</a:t>
            </a:r>
            <a:endParaRPr lang="es-MX"/>
          </a:p>
          <a:p>
            <a:r>
              <a:rPr lang="es-MX" dirty="0" smtClean="0" sz="1800"/>
              <a:t>How do the components relate to one another?</a:t>
            </a:r>
            <a:endParaRPr lang="es-MX"/>
          </a:p>
          <a:p>
            <a:r>
              <a:rPr lang="es-MX" dirty="0" smtClean="0" sz="1800"/>
              <a:t>What are all the types of "when assessing Concept maps, finding the causes of the misconception is difficult"?</a:t>
            </a:r>
            <a:endParaRPr lang="es-MX"/>
          </a:p>
          <a:p>
            <a:r>
              <a:rPr lang="es-MX" dirty="0" smtClean="0" sz="1800"/>
              <a:t>How does "when assessing Concept maps, finding the causes of the misconception is difficult" differ from similar problems?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800"/>
              <a:t>What is "when assessing Concept maps, finding the causes of the misconception is difficult" like?</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400"/>
              <a:t>"The aim of the knowledge assessment is to distinguish between misconceptions and correct knowledge. If AKASs are only able to recognize as correct those knowledge fragments that exactly match with a reference model, they are missing those fragments that represent correct knowledge, but are structured differently or are expressed using different terms. Thus, there is a need for automated knowledge assessment mechanisms that could expand the reference model to increase the probability that correct responses from students are not categorized as misconceptions."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What are its properties?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How can it be categorized?</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How can we measure it?</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What is its purpose?</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What are its components?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How do the components relate to one another?</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What are all the types of "when assessing Concept maps, finding the causes of the misconception is difficult"?</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How does "when assessing Concept maps, finding the causes of the misconception is difficult" differ from similar problems?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Occurrence Questions</a:t>
            </a:r>
            <a:endParaRPr lang="es-MX"/>
          </a:p>
        </p:txBody>
      </p:sp>
      <p:sp>
        <p:nvSpPr>
          <p:cNvPr id="3" name="Content Placeholder 2"/>
          <p:cNvSpPr>
            <a:spLocks noGrp="1"/>
          </p:cNvSpPr>
          <p:nvPr>
            <p:ph idx="1"/>
          </p:nvPr>
        </p:nvSpPr>
        <p:spPr/>
        <p:txBody>
          <a:bodyPr>
            <a:noAutofit/>
          </a:bodyPr>
          <a:lstStyle/>
          <a:p>
            <a:r>
              <a:rPr lang="es-MX" dirty="0" smtClean="0" sz="2000"/>
              <a:t>How often does "when assessing Concept maps, finding the causes of the misconception is difficult" occur?</a:t>
            </a:r>
            <a:endParaRPr lang="es-MX"/>
          </a:p>
          <a:p>
            <a:r>
              <a:rPr lang="es-MX" dirty="0" smtClean="0" sz="2000"/>
              <a:t>What is an average amount of "when assessing Concept maps, finding the causes of the misconception is difficult"?</a:t>
            </a:r>
            <a:endParaRPr lang="es-MX"/>
          </a:p>
          <a:p>
            <a:r>
              <a:rPr lang="es-MX" dirty="0" smtClean="0" sz="2000"/>
              <a:t>How does "when assessing Concept maps, finding the causes of the misconception is difficult" normally work?</a:t>
            </a:r>
            <a:endParaRPr lang="es-MX"/>
          </a:p>
          <a:p>
            <a:r>
              <a:rPr lang="es-MX" dirty="0" smtClean="0" sz="2000"/>
              <a:t>What is the process by which "when assessing Concept maps, finding the causes of the misconception is difficult" happens?</a:t>
            </a:r>
            <a:endParaRPr lang="es-MX"/>
          </a:p>
          <a:p>
            <a:r>
              <a:rPr lang="es-MX" dirty="0" smtClean="0" sz="2000"/>
              <a:t>In what sequence do the events of "when assessing Concept maps, finding the causes of the misconception is difficult" occur?</a:t>
            </a:r>
            <a:endParaRPr lang="es-MX"/>
          </a:p>
          <a:p>
            <a:r>
              <a:rPr lang="es-MX" dirty="0" smtClean="0" sz="2000"/>
              <a:t>What are the steps "when assessing Concept maps, finding the causes of the misconception is difficult" goes through as it evolves?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How often does "when assessing Concept maps, finding the causes of the misconception is difficult" occur?</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Relevance</a:t>
            </a:r>
            <a:endParaRPr lang="es-MX"/>
          </a:p>
        </p:txBody>
      </p:sp>
      <p:sp>
        <p:nvSpPr>
          <p:cNvPr id="3" name="Content Placeholder 2"/>
          <p:cNvSpPr>
            <a:spLocks noGrp="1"/>
          </p:cNvSpPr>
          <p:nvPr>
            <p:ph idx="1"/>
          </p:nvPr>
        </p:nvSpPr>
        <p:spPr/>
        <p:txBody>
          <a:bodyPr>
            <a:noAutofit/>
          </a:bodyPr>
          <a:lstStyle/>
          <a:p>
            <a:r>
              <a:rPr lang="es-MX" dirty="0" smtClean="0" sz="2400"/>
              <a:t>"Concept Mapping facilitates the learning process by allowing the instructor to identify missing or irrelevant concepts, trivial or incorrect linking phrases, etc. The Concept Map provides the basis for discussions between students and their instructors, to clarify relationships such as the one depicted, and generally to gain a better understanding of the subject matter."</a:t>
            </a:r>
            <a:r>
              <a:rPr lang="es-MX" dirty="0" smtClean="0" sz="2400"/>
              <a:t> - </a:t>
            </a:r>
            <a:r>
              <a:rPr lang="es-MX" dirty="0" smtClean="0" sz="2400">
                <a:hlinkClick r:id="linkId2078530977"/>
              </a:rPr>
              <a:t>https://www.mendeley.com/reference-manager/reader/383645c9-7c4c-3b0f-bedd-bd4de61c2e85/79331356-190c-5fd9-5c8c-ca5f204f2af6#18</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What is an average amount of "when assessing Concept maps, finding the causes of the misconception is difficult"?</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How does "when assessing Concept maps, finding the causes of the misconception is difficult" normally work?</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What is the process by which "when assessing Concept maps, finding the causes of the misconception is difficult" happens?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In what sequence do the events of "when assessing Concept maps, finding the causes of the misconception is difficult" occur?</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What are the steps "when assessing Concept maps, finding the causes of the misconception is difficult" goes through as it evolves?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"Concept Mapping facilitates the learning process by allowing the instructor to identify missing or irrelevant concepts, trivial or incorrect linking phrases, etc. The Concept Map provides the basis for discussions between students and their instructors, to clarify relationships such as the one depicted, and generally to gain a better understanding of the subject matter."</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Assess Problem as Difficulties (1/4)</a:t>
            </a:r>
            <a:endParaRPr lang="es-MX"/>
          </a:p>
        </p:txBody>
      </p:sp>
      <p:sp>
        <p:nvSpPr>
          <p:cNvPr id="3" name="Content Placeholder 2"/>
          <p:cNvSpPr>
            <a:spLocks noGrp="1"/>
          </p:cNvSpPr>
          <p:nvPr>
            <p:ph idx="1"/>
          </p:nvPr>
        </p:nvSpPr>
        <p:spPr/>
        <p:txBody>
          <a:bodyPr>
            <a:noAutofit/>
          </a:bodyPr>
          <a:lstStyle/>
          <a:p>
            <a:r>
              <a:rPr lang="es-MX" dirty="0" smtClean="0" sz="1200"/>
              <a:t>Ascertain Consequences</a:t>
            </a:r>
            <a:endParaRPr lang="es-MX"/>
          </a:p>
          <a:p>
            <a:pPr lvl="1"/>
            <a:r>
              <a:rPr lang="es-MX" dirty="0" smtClean="0" sz="1100"/>
              <a:t>difficulties for detecting students misconceptions</a:t>
            </a:r>
            <a:endParaRPr lang="es-MX"/>
          </a:p>
          <a:p>
            <a:pPr lvl="2"/>
            <a:r>
              <a:rPr lang="es-MX" dirty="0" smtClean="0" sz="1050"/>
              <a:t>Supporting Evidences?</a:t>
            </a:r>
            <a:endParaRPr lang="es-MX"/>
          </a:p>
          <a:p>
            <a:pPr lvl="3"/>
            <a:r>
              <a:rPr lang="es-MX" dirty="0" smtClean="0" sz="1000"/>
              <a:t>"Teachers and students are often able to more early identify misconceptions within the context of a Concept Map."</a:t>
            </a:r>
            <a:r>
              <a:rPr lang="es-MX" dirty="0" smtClean="0" sz="1000"/>
              <a:t> - </a:t>
            </a:r>
            <a:r>
              <a:rPr lang="es-MX" dirty="0" smtClean="0" sz="1000">
                <a:hlinkClick r:id="linkId2078651166"/>
              </a:rPr>
              <a:t>https://www.mendeley.com/viewer/?fileId=44a7c65d-7e07-f551-20ed-00327e069c47&amp;documentId=71e81ea0-e531-390c-9e64-b6b08dfec86d#23</a:t>
            </a:r>
            <a:endParaRPr lang="es-MX"/>
          </a:p>
          <a:p>
            <a:pPr lvl="3"/>
            <a:r>
              <a:rPr lang="es-MX" dirty="0" smtClean="0" sz="1000"/>
              <a:t>"The widespread adoption of concept maps is hindered by the substantial assistance and feedback required by learners constructing concept maps. Most learners struggle to identify correct concepts, relations, and their hierarchical organisation."</a:t>
            </a:r>
            <a:r>
              <a:rPr lang="es-MX" dirty="0" smtClean="0" sz="1000"/>
              <a:t> - </a:t>
            </a:r>
            <a:r>
              <a:rPr lang="es-MX" dirty="0" smtClean="0" sz="1000">
                <a:hlinkClick r:id="linkId2078651350"/>
              </a:rPr>
              <a:t>https://www.mendeley.com/viewer/?fileId=2864c8a9-9328-fff9-0c9c-70dafc4572c7&amp;documentId=6fe56908-f252-37a8-8c7e-cd8ef716eab6#2</a:t>
            </a:r>
            <a:endParaRPr lang="es-MX"/>
          </a:p>
          <a:p>
            <a:pPr lvl="3"/>
            <a:r>
              <a:rPr lang="es-MX" dirty="0" smtClean="0" sz="1000"/>
              <a:t>"In general, misconceptions exhibit the following features (Konold, 1995 ; Hirsch &amp; O ’ Donnell, 2001 ): (1) they originate in the earlier life and learning experiences of the student, (2) they are difficult to detect, (3) they are resistant to change, and (4) they interfere with the acquisition of new learning."</a:t>
            </a:r>
            <a:r>
              <a:rPr lang="es-MX" dirty="0" smtClean="0" sz="1000"/>
              <a:t> - </a:t>
            </a:r>
            <a:r>
              <a:rPr lang="es-MX" dirty="0" smtClean="0" sz="1000">
                <a:hlinkClick r:id="linkId2078746613"/>
              </a:rPr>
              <a:t>https://www.mendeley.com/reference-manager/reader/2195716a-8b51-3985-9c3f-5d5a7126e1a3/4ee99876-eabd-77c1-41fe-2f016f6df8d2#3</a:t>
            </a:r>
            <a:endParaRPr lang="es-MX"/>
          </a:p>
          <a:p>
            <a:pPr lvl="1"/>
            <a:r>
              <a:rPr lang="es-MX" dirty="0" smtClean="0" sz="1100"/>
              <a:t>not being able to adjust learning materials</a:t>
            </a:r>
            <a:endParaRPr lang="es-MX"/>
          </a:p>
          <a:p>
            <a:pPr lvl="2"/>
            <a:r>
              <a:rPr lang="es-MX" dirty="0" smtClean="0" sz="1050"/>
              <a:t>Supporting Evidences?</a:t>
            </a:r>
            <a:endParaRPr lang="es-MX"/>
          </a:p>
          <a:p>
            <a:pPr lvl="3"/>
            <a:r>
              <a:rPr lang="es-MX" dirty="0" smtClean="0" sz="1000"/>
              <a:t>"In a classroom, a teacher attempts to convey his or her knowledge to the students, and thus it is important for the teacher to obtain formative feedback about how well students are understanding the new material. By gaining insight into the students’ understanding and possible misconceptions, the teacher will be able to adjust the teaching and to supply more useful learning materials as necessary."</a:t>
            </a:r>
            <a:r>
              <a:rPr lang="es-MX" dirty="0" smtClean="0" sz="1000"/>
              <a:t> - </a:t>
            </a:r>
            <a:r>
              <a:rPr lang="es-MX" dirty="0" smtClean="0" sz="1000">
                <a:hlinkClick r:id="linkId2078650529"/>
              </a:rPr>
              <a:t>https://www.mendeley.com/viewer/?fileId=66c58fbc-07e9-afc1-1339-e891262210bf&amp;documentId=864f9dfd-e988-36c7-b020-eeea0163d91a#1</a:t>
            </a:r>
            <a:endParaRPr lang="es-MX"/>
          </a:p>
          <a:p>
            <a:pPr lvl="3"/>
            <a:r>
              <a:rPr lang="es-MX" dirty="0" smtClean="0" sz="1000"/>
              <a:t>"The activity fosters reflection on one’s knowledge e and understanding, providing a kind of feedback that helps students monitor their learning and, perhaps with assistance of teachers or peers, focus attention on learning needs."</a:t>
            </a:r>
            <a:r>
              <a:rPr lang="es-MX" dirty="0" smtClean="0" sz="1000"/>
              <a:t> - </a:t>
            </a:r>
            <a:r>
              <a:rPr lang="es-MX" dirty="0" smtClean="0" sz="1000">
                <a:hlinkClick r:id="linkId2078651736"/>
              </a:rPr>
              <a:t>https://www.mendeley.com/viewer/?fileId=44a7c65d-7e07-f551-20ed-00327e069c47&amp;documentId=71e81ea0-e531-390c-9e64-b6b08dfec86d#22</a:t>
            </a:r>
            <a:endParaRPr lang="es-MX"/>
          </a:p>
          <a:p>
            <a:pPr lvl="3"/>
            <a:r>
              <a:rPr lang="es-MX" dirty="0" smtClean="0" sz="1000"/>
              <a:t>"the diagnosis of formative student evaluations is critical for teachers and learners, as is the diagnosis of patterns in the overall learning by a class in order to inform a teacher about the efficacy of his or her teaching."</a:t>
            </a:r>
            <a:r>
              <a:rPr lang="es-MX" dirty="0" smtClean="0" sz="1000"/>
              <a:t> - </a:t>
            </a:r>
            <a:r>
              <a:rPr lang="es-MX" dirty="0" smtClean="0" sz="1000">
                <a:hlinkClick r:id="linkId2078652225"/>
              </a:rPr>
              <a:t>https://www.mendeley.com/viewer/?fileId=66c58fbc-07e9-afc1-1339-e891262210bf&amp;documentId=864f9dfd-e988-36c7-b020-eeea0163d91a#1</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Assess Problem as Difficulties (2/4)</a:t>
            </a:r>
            <a:endParaRPr lang="es-MX"/>
          </a:p>
        </p:txBody>
      </p:sp>
      <p:sp>
        <p:nvSpPr>
          <p:cNvPr id="3" name="Content Placeholder 2"/>
          <p:cNvSpPr>
            <a:spLocks noGrp="1"/>
          </p:cNvSpPr>
          <p:nvPr>
            <p:ph idx="1"/>
          </p:nvPr>
        </p:nvSpPr>
        <p:spPr/>
        <p:txBody>
          <a:bodyPr>
            <a:noAutofit/>
          </a:bodyPr>
          <a:lstStyle/>
          <a:p>
            <a:pPr lvl="3"/>
            <a:r>
              <a:rPr lang="es-MX" dirty="0" smtClean="0" sz="1000"/>
              <a:t>"learners’ perspectives on relations between terms, as well as potential misconceptions, can be detected and made available to educators aiming to improve lesson planning. "</a:t>
            </a:r>
            <a:r>
              <a:rPr lang="es-MX" dirty="0" smtClean="0" sz="1000"/>
              <a:t> - </a:t>
            </a:r>
            <a:r>
              <a:rPr lang="es-MX" dirty="0" smtClean="0" sz="1000">
                <a:hlinkClick r:id="linkId2078652619"/>
              </a:rPr>
              <a:t>https://www.mendeley.com/viewer/?fileId=1e1e2ebd-8d8d-39c5-2059-66476ce66763&amp;documentId=fe1838a1-3e5c-34af-a141-d9398e1a4c49#1</a:t>
            </a:r>
            <a:endParaRPr lang="es-MX"/>
          </a:p>
          <a:p>
            <a:pPr lvl="3"/>
            <a:r>
              <a:rPr lang="es-MX" dirty="0" smtClean="0" sz="1000"/>
              <a:t>"identify general patterns of understanding and misunderstanding that students might be having with particular subject area topics to provide valuable feedback to both teachers and students in the service of learning."</a:t>
            </a:r>
            <a:r>
              <a:rPr lang="es-MX" dirty="0" smtClean="0" sz="1000"/>
              <a:t> - </a:t>
            </a:r>
            <a:r>
              <a:rPr lang="es-MX" dirty="0" smtClean="0" sz="1000">
                <a:hlinkClick r:id="linkId2078652623"/>
              </a:rPr>
              <a:t>https://www.mendeley.com/viewer/?fileId=66c58fbc-07e9-afc1-1339-e891262210bf&amp;documentId=864f9dfd-e988-36c7-b020-eeea0163d91a#2</a:t>
            </a:r>
            <a:endParaRPr lang="es-MX"/>
          </a:p>
          <a:p>
            <a:r>
              <a:rPr lang="es-MX" dirty="0" smtClean="0" sz="1200"/>
              <a:t>Ascertain Causes</a:t>
            </a:r>
            <a:endParaRPr lang="es-MX"/>
          </a:p>
          <a:p>
            <a:pPr lvl="1"/>
            <a:r>
              <a:rPr lang="es-MX" dirty="0" smtClean="0" sz="1100"/>
              <a:t>multi-perspective</a:t>
            </a:r>
            <a:endParaRPr lang="es-MX"/>
          </a:p>
          <a:p>
            <a:pPr lvl="2"/>
            <a:r>
              <a:rPr lang="es-MX" dirty="0" smtClean="0" sz="1050"/>
              <a:t>Supporting Evidences?</a:t>
            </a:r>
            <a:endParaRPr lang="es-MX"/>
          </a:p>
          <a:p>
            <a:pPr lvl="3"/>
            <a:r>
              <a:rPr lang="es-MX" dirty="0" smtClean="0" sz="1000"/>
              <a:t>"The question of reliability or at least the circumstances under which the concept map originated, should be taken into account when the validity of a concept map is addressed. For a given knowledge domain there might be several alternative concepts gaps that validity represent the respective domain. "</a:t>
            </a:r>
            <a:r>
              <a:rPr lang="es-MX" dirty="0" smtClean="0" sz="1000"/>
              <a:t> - </a:t>
            </a:r>
            <a:r>
              <a:rPr lang="es-MX" dirty="0" smtClean="0" sz="1000">
                <a:hlinkClick r:id="linkId2078543493"/>
              </a:rPr>
              <a:t>https://www.mendeley.com/reference-manager/reader/8b69e11a-bf2f-3c1d-a317-4a225e6f6875/7b1ed3d4-4837-797f-060b-c18604ea92f6#7</a:t>
            </a:r>
            <a:endParaRPr lang="es-MX"/>
          </a:p>
          <a:p>
            <a:pPr lvl="4"/>
            <a:r>
              <a:rPr lang="es-MX" dirty="0" smtClean="0" sz="1000"/>
              <a:t>"For one and the same domain several alternative concept maps may exist, originating from different world views or purposes."</a:t>
            </a:r>
            <a:r>
              <a:rPr lang="es-MX" dirty="0" smtClean="0" sz="1000"/>
              <a:t> - </a:t>
            </a:r>
            <a:r>
              <a:rPr lang="es-MX" dirty="0" smtClean="0" sz="1000">
                <a:hlinkClick r:id="linkId2078637524"/>
              </a:rPr>
              <a:t>https://www.mendeley.com/viewer/?fileId=7b1ed3d4-4837-797f-060b-c18604ea92f6&amp;documentId=8b69e11a-bf2f-3c1d-a317-4a225e6f6875#2</a:t>
            </a:r>
            <a:endParaRPr lang="es-MX"/>
          </a:p>
          <a:p>
            <a:pPr lvl="3"/>
            <a:r>
              <a:rPr lang="es-MX" dirty="0" smtClean="0" sz="1000"/>
              <a:t>"It is important to recognize that a concept map is never finished. After a preliminary map is constructed, it is always necessary to revise this map. Other concepts can be added. Good maps usually result from three to many revisions. This is one reason why using computer software is helpful."</a:t>
            </a:r>
            <a:r>
              <a:rPr lang="es-MX" dirty="0" smtClean="0" sz="1000"/>
              <a:t> - </a:t>
            </a:r>
            <a:r>
              <a:rPr lang="es-MX" dirty="0" smtClean="0" sz="1000">
                <a:hlinkClick r:id="linkId2078642897"/>
              </a:rPr>
              <a:t>https://www.mendeley.com/viewer/?fileId=0459db40-e4bc-43ab-4961-dc0e2e1a967a&amp;documentId=25103046-715c-3567-b825-c9810936e164#12</a:t>
            </a:r>
            <a:endParaRPr lang="es-MX"/>
          </a:p>
          <a:p>
            <a:pPr lvl="3"/>
            <a:r>
              <a:rPr lang="es-MX" dirty="0" smtClean="0" sz="1000"/>
              <a:t>"the fact that  learner's chosen labels or conceptual relationships may differ from teacher's preferred labels and still be correct."</a:t>
            </a:r>
            <a:r>
              <a:rPr lang="es-MX" dirty="0" smtClean="0" sz="1000"/>
              <a:t> - </a:t>
            </a:r>
            <a:r>
              <a:rPr lang="es-MX" dirty="0" smtClean="0" sz="1000">
                <a:hlinkClick r:id="linkId2078656161"/>
              </a:rPr>
              <a:t>https://www.mendeley.com/viewer/?fileId=7d26bd6d-b586-c4c1-7504-fb3aa020a663&amp;documentId=f193edb9-2997-3d05-ba0a-c87d397dfbb4#1</a:t>
            </a:r>
            <a:endParaRPr lang="es-MX"/>
          </a:p>
          <a:p>
            <a:pPr lvl="3"/>
            <a:r>
              <a:rPr lang="es-MX" dirty="0" smtClean="0" sz="1000"/>
              <a:t>"There are hardly any absolute synonyms that can be used interreplaceably regardless of the domain, but there can be phrases that are close enough in their meaning to be treated as equals. As everyone has a certain way of expression and preferred word and phrases to describe things, the students may use other phrases to describe relationships than are included in reference model."</a:t>
            </a:r>
            <a:r>
              <a:rPr lang="es-MX" dirty="0" smtClean="0" sz="1000"/>
              <a:t> - </a:t>
            </a:r>
            <a:r>
              <a:rPr lang="es-MX" dirty="0" smtClean="0" sz="1000">
                <a:hlinkClick r:id="linkId2078657529"/>
              </a:rPr>
              <a:t>https://www.mendeley.com/viewer/?fileId=7d26bd6d-b586-c4c1-7504-fb3aa020a663&amp;documentId=f193edb9-2997-3d05-ba0a-c87d397dfbb4#4</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(2/17)</a:t>
            </a:r>
            <a:endParaRPr lang="es-MX"/>
          </a:p>
        </p:txBody>
      </p:sp>
      <p:sp>
        <p:nvSpPr>
          <p:cNvPr id="3" name="Content Placeholder 2"/>
          <p:cNvSpPr>
            <a:spLocks noGrp="1"/>
          </p:cNvSpPr>
          <p:nvPr>
            <p:ph idx="1"/>
          </p:nvPr>
        </p:nvSpPr>
        <p:spPr/>
        <p:txBody>
          <a:bodyPr>
            <a:noAutofit/>
          </a:bodyPr>
          <a:lstStyle/>
          <a:p>
            <a:pPr lvl="3"/>
            <a:r>
              <a:rPr lang="es-MX" dirty="0" smtClean="0" sz="1000"/>
              <a:t>"Concept Mapping facilitates the learning process by allowing the instructor to identify missing or irrelevant concepts, trivial or incorrect linking phrases, etc. The Concept Map provides the basis for discussions between students and their instructors, to clarify relationships such as the one depicted, and generally to gain a better understanding of the subject matter."</a:t>
            </a:r>
            <a:r>
              <a:rPr lang="es-MX" dirty="0" smtClean="0" sz="1000"/>
              <a:t> - </a:t>
            </a:r>
            <a:r>
              <a:rPr lang="es-MX" dirty="0" smtClean="0" sz="1000">
                <a:hlinkClick r:id="linkId2078530977"/>
              </a:rPr>
              <a:t>https://www.mendeley.com/reference-manager/reader/383645c9-7c4c-3b0f-bedd-bd4de61c2e85/79331356-190c-5fd9-5c8c-ca5f204f2af6#18</a:t>
            </a:r>
            <a:endParaRPr lang="es-MX"/>
          </a:p>
          <a:p>
            <a:r>
              <a:rPr lang="es-MX" dirty="0" smtClean="0" sz="1200"/>
              <a:t>Assess Problem as Difficulties</a:t>
            </a:r>
            <a:endParaRPr lang="es-MX"/>
          </a:p>
          <a:p>
            <a:pPr lvl="1"/>
            <a:r>
              <a:rPr lang="es-MX" dirty="0" smtClean="0" sz="1100"/>
              <a:t>Ascertain Consequences</a:t>
            </a:r>
            <a:endParaRPr lang="es-MX"/>
          </a:p>
          <a:p>
            <a:pPr lvl="2"/>
            <a:r>
              <a:rPr lang="es-MX" dirty="0" smtClean="0" sz="1050"/>
              <a:t>difficulties for detecting students misconceptions</a:t>
            </a:r>
            <a:endParaRPr lang="es-MX"/>
          </a:p>
          <a:p>
            <a:pPr lvl="3"/>
            <a:r>
              <a:rPr lang="es-MX" dirty="0" smtClean="0" sz="1000"/>
              <a:t>Supporting Evidences?</a:t>
            </a:r>
            <a:endParaRPr lang="es-MX"/>
          </a:p>
          <a:p>
            <a:pPr lvl="4"/>
            <a:r>
              <a:rPr lang="es-MX" dirty="0" smtClean="0" sz="1000"/>
              <a:t>"Teachers and students are often able to more early identify misconceptions within the context of a Concept Map."</a:t>
            </a:r>
            <a:r>
              <a:rPr lang="es-MX" dirty="0" smtClean="0" sz="1000"/>
              <a:t> - </a:t>
            </a:r>
            <a:r>
              <a:rPr lang="es-MX" dirty="0" smtClean="0" sz="1000">
                <a:hlinkClick r:id="linkId2078651166"/>
              </a:rPr>
              <a:t>https://www.mendeley.com/viewer/?fileId=44a7c65d-7e07-f551-20ed-00327e069c47&amp;documentId=71e81ea0-e531-390c-9e64-b6b08dfec86d#23</a:t>
            </a:r>
            <a:endParaRPr lang="es-MX"/>
          </a:p>
          <a:p>
            <a:pPr lvl="4"/>
            <a:r>
              <a:rPr lang="es-MX" dirty="0" smtClean="0" sz="1000"/>
              <a:t>"The widespread adoption of concept maps is hindered by the substantial assistance and feedback required by learners constructing concept maps. Most learners struggle to identify correct concepts, relations, and their hierarchical organisation."</a:t>
            </a:r>
            <a:r>
              <a:rPr lang="es-MX" dirty="0" smtClean="0" sz="1000"/>
              <a:t> - </a:t>
            </a:r>
            <a:r>
              <a:rPr lang="es-MX" dirty="0" smtClean="0" sz="1000">
                <a:hlinkClick r:id="linkId2078651350"/>
              </a:rPr>
              <a:t>https://www.mendeley.com/viewer/?fileId=2864c8a9-9328-fff9-0c9c-70dafc4572c7&amp;documentId=6fe56908-f252-37a8-8c7e-cd8ef716eab6#2</a:t>
            </a:r>
            <a:endParaRPr lang="es-MX"/>
          </a:p>
          <a:p>
            <a:pPr lvl="4"/>
            <a:r>
              <a:rPr lang="es-MX" dirty="0" smtClean="0" sz="1000"/>
              <a:t>"In general, misconceptions exhibit the following features (Konold, 1995 ; Hirsch &amp; O ’ Donnell, 2001 ): (1) they originate in the earlier life and learning experiences of the student, (2) they are difficult to detect, (3) they are resistant to change, and (4) they interfere with the acquisition of new learning."</a:t>
            </a:r>
            <a:r>
              <a:rPr lang="es-MX" dirty="0" smtClean="0" sz="1000"/>
              <a:t> - </a:t>
            </a:r>
            <a:r>
              <a:rPr lang="es-MX" dirty="0" smtClean="0" sz="1000">
                <a:hlinkClick r:id="linkId2078746613"/>
              </a:rPr>
              <a:t>https://www.mendeley.com/reference-manager/reader/2195716a-8b51-3985-9c3f-5d5a7126e1a3/4ee99876-eabd-77c1-41fe-2f016f6df8d2#3</a:t>
            </a:r>
            <a:endParaRPr lang="es-MX"/>
          </a:p>
          <a:p>
            <a:pPr lvl="2"/>
            <a:r>
              <a:rPr lang="es-MX" dirty="0" smtClean="0" sz="1050"/>
              <a:t>not being able to adjust learning materials</a:t>
            </a:r>
            <a:endParaRPr lang="es-MX"/>
          </a:p>
          <a:p>
            <a:pPr lvl="3"/>
            <a:r>
              <a:rPr lang="es-MX" dirty="0" smtClean="0" sz="1000"/>
              <a:t>Supporting Evidences?</a:t>
            </a:r>
            <a:endParaRPr lang="es-MX"/>
          </a:p>
          <a:p>
            <a:pPr lvl="4"/>
            <a:r>
              <a:rPr lang="es-MX" dirty="0" smtClean="0" sz="1000"/>
              <a:t>"In a classroom, a teacher attempts to convey his or her knowledge to the students, and thus it is important for the teacher to obtain formative feedback about how well students are understanding the new material. By gaining insight into the students’ understanding and possible misconceptions, the teacher will be able to adjust the teaching and to supply more useful learning materials as necessary."</a:t>
            </a:r>
            <a:r>
              <a:rPr lang="es-MX" dirty="0" smtClean="0" sz="1000"/>
              <a:t> - </a:t>
            </a:r>
            <a:r>
              <a:rPr lang="es-MX" dirty="0" smtClean="0" sz="1000">
                <a:hlinkClick r:id="linkId2078650529"/>
              </a:rPr>
              <a:t>https://www.mendeley.com/viewer/?fileId=66c58fbc-07e9-afc1-1339-e891262210bf&amp;documentId=864f9dfd-e988-36c7-b020-eeea0163d91a#1</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Assess Problem as Difficulties (3/4)</a:t>
            </a:r>
            <a:endParaRPr lang="es-MX"/>
          </a:p>
        </p:txBody>
      </p:sp>
      <p:sp>
        <p:nvSpPr>
          <p:cNvPr id="3" name="Content Placeholder 2"/>
          <p:cNvSpPr>
            <a:spLocks noGrp="1"/>
          </p:cNvSpPr>
          <p:nvPr>
            <p:ph idx="1"/>
          </p:nvPr>
        </p:nvSpPr>
        <p:spPr/>
        <p:txBody>
          <a:bodyPr>
            <a:noAutofit/>
          </a:bodyPr>
          <a:lstStyle/>
          <a:p>
            <a:pPr lvl="3"/>
            <a:r>
              <a:rPr lang="es-MX" dirty="0" smtClean="0" sz="1000"/>
              <a:t>"Open-ended assessments, defined as assessments with a large set of possible correct answers, by nature lend themselves to concerns regarding accurate and consistent grading."</a:t>
            </a:r>
            <a:r>
              <a:rPr lang="es-MX" dirty="0" smtClean="0" sz="1000"/>
              <a:t> - </a:t>
            </a:r>
            <a:r>
              <a:rPr lang="es-MX" dirty="0" smtClean="0" sz="1000">
                <a:hlinkClick r:id="linkId2078658481"/>
              </a:rPr>
              <a:t>https://www.mendeley.com/viewer/?fileId=7c566de2-7fea-cbf5-2705-9b57bf466e6b&amp;documentId=833daa98-5907-3e51-85b9-e203339e644c#1</a:t>
            </a:r>
            <a:endParaRPr lang="es-MX"/>
          </a:p>
          <a:p>
            <a:pPr lvl="1"/>
            <a:r>
              <a:rPr lang="es-MX" dirty="0" smtClean="0" sz="1100"/>
              <a:t>no evidence of what is in student mind at creating the map</a:t>
            </a:r>
            <a:endParaRPr lang="es-MX"/>
          </a:p>
          <a:p>
            <a:pPr lvl="2"/>
            <a:r>
              <a:rPr lang="es-MX" dirty="0" smtClean="0" sz="1050"/>
              <a:t>Supporting Evidences?</a:t>
            </a:r>
            <a:endParaRPr lang="es-MX"/>
          </a:p>
          <a:p>
            <a:pPr lvl="3"/>
            <a:r>
              <a:rPr lang="es-MX" dirty="0" smtClean="0" sz="1000"/>
              <a:t>"Then a student freely constructs a CM by using the terms and phrases he/she feels are the most appropriate ones to describe personal understanding of a domain’s conceptual structure, then the CM most precisely represents what is happening in the student's mind"</a:t>
            </a:r>
            <a:r>
              <a:rPr lang="es-MX" dirty="0" smtClean="0" sz="1000"/>
              <a:t> - </a:t>
            </a:r>
            <a:r>
              <a:rPr lang="es-MX" dirty="0" smtClean="0" sz="1000">
                <a:hlinkClick r:id="linkId2078656667"/>
              </a:rPr>
              <a:t>https://www.mendeley.com/viewer/?fileId=7d26bd6d-b586-c4c1-7504-fb3aa020a663&amp;documentId=f193edb9-2997-3d05-ba0a-c87d397dfbb4#7</a:t>
            </a:r>
            <a:endParaRPr lang="es-MX"/>
          </a:p>
          <a:p>
            <a:pPr lvl="1"/>
            <a:r>
              <a:rPr lang="es-MX" dirty="0" smtClean="0" sz="1100"/>
              <a:t>students have difficulty in the concept mapping task</a:t>
            </a:r>
            <a:endParaRPr lang="es-MX"/>
          </a:p>
          <a:p>
            <a:pPr lvl="2"/>
            <a:r>
              <a:rPr lang="es-MX" dirty="0" smtClean="0" sz="1050"/>
              <a:t>...follows from...</a:t>
            </a:r>
            <a:endParaRPr lang="es-MX"/>
          </a:p>
          <a:p>
            <a:pPr lvl="3"/>
            <a:r>
              <a:rPr lang="es-MX" dirty="0" smtClean="0" sz="1000"/>
              <a:t>large size of knowledge domains</a:t>
            </a:r>
            <a:endParaRPr lang="es-MX"/>
          </a:p>
          <a:p>
            <a:pPr lvl="4"/>
            <a:r>
              <a:rPr lang="es-MX" dirty="0" smtClean="0" sz="1000"/>
              <a:t>Supporting Evidences?</a:t>
            </a:r>
            <a:endParaRPr lang="es-MX"/>
          </a:p>
          <a:p>
            <a:pPr lvl="5"/>
            <a:r>
              <a:rPr lang="es-MX" dirty="0" smtClean="0" sz="1000"/>
              <a:t>the majority of knowledge presented is relevant to the learner, resulting in large part of lectures or textbooks being retrieved and identified for knowledge organisation (Atapattu et al. 2012 ).</a:t>
            </a:r>
            <a:r>
              <a:rPr lang="es-MX" dirty="0" smtClean="0" sz="1000"/>
              <a:t> - </a:t>
            </a:r>
            <a:r>
              <a:rPr lang="es-MX" dirty="0" smtClean="0" sz="1000">
                <a:hlinkClick r:id="linkId2078633350"/>
              </a:rPr>
              <a:t>https://www.mendeley.com/viewer/?fileId=67b9f68e-57b8-ff45-0cb7-f696574a99fe&amp;documentId=be0e9ab9-770b-3585-a4c1-31afafe21302#2</a:t>
            </a:r>
            <a:endParaRPr lang="es-MX"/>
          </a:p>
          <a:p>
            <a:pPr lvl="5"/>
            <a:r>
              <a:rPr lang="es-MX" dirty="0" smtClean="0" sz="1000"/>
              <a:t>"According to( Novak&amp;Gowin, 1984 ), a concept map should form an overview of approximately 15-25 concepts, organising the most important knowledge in a domain. However, in the educational context, particularly in lecture slides, the majority of the knowledge presented is deemed important to the learner, resulting in a large portion of lecture slides being retrieved and identified for concept map."</a:t>
            </a:r>
            <a:r>
              <a:rPr lang="es-MX" dirty="0" smtClean="0" sz="1000"/>
              <a:t> - </a:t>
            </a:r>
            <a:r>
              <a:rPr lang="es-MX" dirty="0" smtClean="0" sz="1000">
                <a:hlinkClick r:id="linkId2078633353"/>
              </a:rPr>
              <a:t>https://www.mendeley.com/viewer/?fileId=2864c8a9-9328-fff9-1a44-6358a1da91ca&amp;documentId=e62f6a94-28de-32a1-81f6-e97d3115c150#8</a:t>
            </a:r>
            <a:endParaRPr lang="es-MX"/>
          </a:p>
          <a:p>
            <a:pPr lvl="6"/>
            <a:r>
              <a:rPr lang="es-MX" dirty="0" smtClean="0" sz="1000"/>
              <a:t>"Usually 15 to 25 concepts will suffice."</a:t>
            </a:r>
            <a:r>
              <a:rPr lang="es-MX" dirty="0" smtClean="0" sz="1000"/>
              <a:t> - </a:t>
            </a:r>
            <a:r>
              <a:rPr lang="es-MX" dirty="0" smtClean="0" sz="1000">
                <a:hlinkClick r:id="linkId2078633355"/>
              </a:rPr>
              <a:t>https://www.mendeley.com/viewer/?fileId=0459db40-e4bc-43ab-4961-dc0e2e1a967a&amp;documentId=25103046-715c-3567-b825-c9810936e164#12</a:t>
            </a:r>
            <a:endParaRPr lang="es-MX"/>
          </a:p>
          <a:p>
            <a:pPr lvl="3"/>
            <a:r>
              <a:rPr lang="es-MX" dirty="0" smtClean="0" sz="1000"/>
              <a:t>need of assistance</a:t>
            </a:r>
            <a:endParaRPr lang="es-MX"/>
          </a:p>
          <a:p>
            <a:pPr lvl="4"/>
            <a:r>
              <a:rPr lang="es-MX" dirty="0" smtClean="0" sz="1000"/>
              <a:t>Supporting Evidences?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Assess Problem as Difficulties (4/4)</a:t>
            </a:r>
            <a:endParaRPr lang="es-MX"/>
          </a:p>
        </p:txBody>
      </p:sp>
      <p:sp>
        <p:nvSpPr>
          <p:cNvPr id="3" name="Content Placeholder 2"/>
          <p:cNvSpPr>
            <a:spLocks noGrp="1"/>
          </p:cNvSpPr>
          <p:nvPr>
            <p:ph idx="1"/>
          </p:nvPr>
        </p:nvSpPr>
        <p:spPr/>
        <p:txBody>
          <a:bodyPr>
            <a:noAutofit/>
          </a:bodyPr>
          <a:lstStyle/>
          <a:p>
            <a:pPr lvl="5"/>
            <a:r>
              <a:rPr lang="es-MX" dirty="0" smtClean="0" sz="1000"/>
              <a:t>"novice learners require substantial assistance from experts in constructing their own maps,"</a:t>
            </a:r>
            <a:r>
              <a:rPr lang="es-MX" dirty="0" smtClean="0" sz="1000"/>
              <a:t> - </a:t>
            </a:r>
            <a:r>
              <a:rPr lang="es-MX" dirty="0" smtClean="0" sz="1000">
                <a:hlinkClick r:id="linkId2078640532"/>
              </a:rPr>
              <a:t>https://www.mendeley.com/viewer/?fileId=67b9f68e-57b8-ff45-0cb7-f696574a99fe&amp;documentId=be0e9ab9-770b-3585-a4c1-31afafe21302#1</a:t>
            </a:r>
            <a:endParaRPr lang="es-MX"/>
          </a:p>
          <a:p>
            <a:pPr lvl="5"/>
            <a:r>
              <a:rPr lang="es-MX" dirty="0" smtClean="0" sz="1000"/>
              <a:t>"creating their own concept maps, introduces a substantial difficulty for novice students to correctly identify concepts, relation and hence, requieres continuos assistance from academic staff"</a:t>
            </a:r>
            <a:r>
              <a:rPr lang="es-MX" dirty="0" smtClean="0" sz="1000"/>
              <a:t> - </a:t>
            </a:r>
            <a:r>
              <a:rPr lang="es-MX" dirty="0" smtClean="0" sz="1000">
                <a:hlinkClick r:id="linkId2078642162"/>
              </a:rPr>
              <a:t>https://www.mendeley.com/viewer/?fileId=67b9f68e-57b8-ff45-0cb7-f696574a99fe&amp;documentId=be0e9ab9-770b-3585-a4c1-31afafe21302#2</a:t>
            </a:r>
            <a:endParaRPr lang="es-MX"/>
          </a:p>
          <a:p>
            <a:pPr lvl="5"/>
            <a:r>
              <a:rPr lang="es-MX" dirty="0" smtClean="0" sz="1000"/>
              <a:t>"The widespread adoption of concept maps is hindered by the substantial assistance and feedback required by learners constructing concept maps. Most learners struggle to identify correct concepts, relations, and their hierarchical organisation."</a:t>
            </a:r>
            <a:r>
              <a:rPr lang="es-MX" dirty="0" smtClean="0" sz="1000"/>
              <a:t> - </a:t>
            </a:r>
            <a:r>
              <a:rPr lang="es-MX" dirty="0" smtClean="0" sz="1000">
                <a:hlinkClick r:id="linkId2078350984"/>
              </a:rPr>
              <a:t>https://www.mendeley.com/viewer/?fileId=2864c8a9-9328-fff9-0c9c-70dafc4572c7&amp;documentId=6fe56908-f252-37a8-8c7e-cd8ef716eab6#2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Ascertain Consequences</a:t>
            </a:r>
            <a:endParaRPr lang="es-MX"/>
          </a:p>
        </p:txBody>
      </p:sp>
      <p:sp>
        <p:nvSpPr>
          <p:cNvPr id="3" name="Content Placeholder 2"/>
          <p:cNvSpPr>
            <a:spLocks noGrp="1"/>
          </p:cNvSpPr>
          <p:nvPr>
            <p:ph idx="1"/>
          </p:nvPr>
        </p:nvSpPr>
        <p:spPr/>
        <p:txBody>
          <a:bodyPr>
            <a:noAutofit/>
          </a:bodyPr>
          <a:lstStyle/>
          <a:p>
            <a:r>
              <a:rPr lang="es-MX" dirty="0" smtClean="0" sz="1800"/>
              <a:t>difficulties for detecting students misconceptions</a:t>
            </a:r>
            <a:endParaRPr lang="es-MX"/>
          </a:p>
          <a:p>
            <a:pPr lvl="1"/>
            <a:r>
              <a:rPr lang="es-MX" dirty="0" smtClean="0" sz="1600"/>
              <a:t>Supporting Evidences?</a:t>
            </a:r>
            <a:endParaRPr lang="es-MX"/>
          </a:p>
          <a:p>
            <a:pPr lvl="2"/>
            <a:r>
              <a:rPr lang="es-MX" dirty="0" smtClean="0" sz="1400"/>
              <a:t>"Teachers and students are often able to more early identify misconceptions within the context of a Concept Map."</a:t>
            </a:r>
            <a:r>
              <a:rPr lang="es-MX" dirty="0" smtClean="0" sz="1400"/>
              <a:t> - </a:t>
            </a:r>
            <a:r>
              <a:rPr lang="es-MX" dirty="0" smtClean="0" sz="1400">
                <a:hlinkClick r:id="linkId2078651166"/>
              </a:rPr>
              <a:t>https://www.mendeley.com/viewer/?fileId=44a7c65d-7e07-f551-20ed-00327e069c47&amp;documentId=71e81ea0-e531-390c-9e64-b6b08dfec86d#23</a:t>
            </a:r>
            <a:endParaRPr lang="es-MX"/>
          </a:p>
          <a:p>
            <a:pPr lvl="2"/>
            <a:r>
              <a:rPr lang="es-MX" dirty="0" smtClean="0" sz="1400"/>
              <a:t>"The widespread adoption of concept maps is hindered by the substantial assistance and feedback required by learners constructing concept maps. Most learners struggle to identify correct concepts, relations, and their hierarchical organisation."</a:t>
            </a:r>
            <a:r>
              <a:rPr lang="es-MX" dirty="0" smtClean="0" sz="1400"/>
              <a:t> - </a:t>
            </a:r>
            <a:r>
              <a:rPr lang="es-MX" dirty="0" smtClean="0" sz="1400">
                <a:hlinkClick r:id="linkId2078651350"/>
              </a:rPr>
              <a:t>https://www.mendeley.com/viewer/?fileId=2864c8a9-9328-fff9-0c9c-70dafc4572c7&amp;documentId=6fe56908-f252-37a8-8c7e-cd8ef716eab6#2</a:t>
            </a:r>
            <a:endParaRPr lang="es-MX"/>
          </a:p>
          <a:p>
            <a:pPr lvl="2"/>
            <a:r>
              <a:rPr lang="es-MX" dirty="0" smtClean="0" sz="1400"/>
              <a:t>"In general, misconceptions exhibit the following features (Konold, 1995 ; Hirsch &amp; O ’ Donnell, 2001 ): (1) they originate in the earlier life and learning experiences of the student, (2) they are difficult to detect, (3) they are resistant to change, and (4) they interfere with the acquisition of new learning."</a:t>
            </a:r>
            <a:r>
              <a:rPr lang="es-MX" dirty="0" smtClean="0" sz="1400"/>
              <a:t> - </a:t>
            </a:r>
            <a:r>
              <a:rPr lang="es-MX" dirty="0" smtClean="0" sz="1400">
                <a:hlinkClick r:id="linkId2078746613"/>
              </a:rPr>
              <a:t>https://www.mendeley.com/reference-manager/reader/2195716a-8b51-3985-9c3f-5d5a7126e1a3/4ee99876-eabd-77c1-41fe-2f016f6df8d2#3</a:t>
            </a:r>
            <a:endParaRPr lang="es-MX"/>
          </a:p>
          <a:p>
            <a:r>
              <a:rPr lang="es-MX" dirty="0" smtClean="0" sz="1800"/>
              <a:t>not being able to adjust learning materials</a:t>
            </a:r>
            <a:endParaRPr lang="es-MX"/>
          </a:p>
          <a:p>
            <a:pPr lvl="1"/>
            <a:r>
              <a:rPr lang="es-MX" dirty="0" smtClean="0" sz="1600"/>
              <a:t>Supporting Evidences?</a:t>
            </a:r>
            <a:endParaRPr lang="es-MX"/>
          </a:p>
          <a:p>
            <a:pPr lvl="2"/>
            <a:r>
              <a:rPr lang="es-MX" dirty="0" smtClean="0" sz="1400"/>
              <a:t>"In a classroom, a teacher attempts to convey his or her knowledge to the students, and thus it is important for the teacher to obtain formative feedback about how well students are understanding the new material. By gaining insight into the students’ understanding and possible misconceptions, the teacher will be able to adjust the teaching and to supply more useful learning materials as necessary."</a:t>
            </a:r>
            <a:r>
              <a:rPr lang="es-MX" dirty="0" smtClean="0" sz="1400"/>
              <a:t> - </a:t>
            </a:r>
            <a:r>
              <a:rPr lang="es-MX" dirty="0" smtClean="0" sz="1400">
                <a:hlinkClick r:id="linkId2078650529"/>
              </a:rPr>
              <a:t>https://www.mendeley.com/viewer/?fileId=66c58fbc-07e9-afc1-1339-e891262210bf&amp;documentId=864f9dfd-e988-36c7-b020-eeea0163d91a#1</a:t>
            </a:r>
            <a:endParaRPr lang="es-MX"/>
          </a:p>
          <a:p>
            <a:pPr lvl="2"/>
            <a:r>
              <a:rPr lang="es-MX" dirty="0" smtClean="0" sz="1400"/>
              <a:t>"The activity fosters reflection on one’s knowledge e and understanding, providing a kind of feedback that helps students monitor their learning and, perhaps with assistance of teachers or peers, focus attention on learning needs."</a:t>
            </a:r>
            <a:r>
              <a:rPr lang="es-MX" dirty="0" smtClean="0" sz="1400"/>
              <a:t> - </a:t>
            </a:r>
            <a:r>
              <a:rPr lang="es-MX" dirty="0" smtClean="0" sz="1400">
                <a:hlinkClick r:id="linkId2078651736"/>
              </a:rPr>
              <a:t>https://www.mendeley.com/viewer/?fileId=44a7c65d-7e07-f551-20ed-00327e069c47&amp;documentId=71e81ea0-e531-390c-9e64-b6b08dfec86d#22</a:t>
            </a:r>
            <a:endParaRPr lang="es-MX"/>
          </a:p>
          <a:p>
            <a:pPr lvl="2"/>
            <a:r>
              <a:rPr lang="es-MX" dirty="0" smtClean="0" sz="1400"/>
              <a:t>"the diagnosis of formative student evaluations is critical for teachers and learners, as is the diagnosis of patterns in the overall learning by a class in order to inform a teacher about the efficacy of his or her teaching."</a:t>
            </a:r>
            <a:r>
              <a:rPr lang="es-MX" dirty="0" smtClean="0" sz="1400"/>
              <a:t> - </a:t>
            </a:r>
            <a:r>
              <a:rPr lang="es-MX" dirty="0" smtClean="0" sz="1400">
                <a:hlinkClick r:id="linkId2078652225"/>
              </a:rPr>
              <a:t>https://www.mendeley.com/viewer/?fileId=66c58fbc-07e9-afc1-1339-e891262210bf&amp;documentId=864f9dfd-e988-36c7-b020-eeea0163d91a#1</a:t>
            </a:r>
            <a:endParaRPr lang="es-MX"/>
          </a:p>
          <a:p>
            <a:pPr lvl="2"/>
            <a:r>
              <a:rPr lang="es-MX" dirty="0" smtClean="0" sz="1400"/>
              <a:t>"learners’ perspectives on relations between terms, as well as potential misconceptions, can be detected and made available to educators aiming to improve lesson planning. "</a:t>
            </a:r>
            <a:r>
              <a:rPr lang="es-MX" dirty="0" smtClean="0" sz="1400"/>
              <a:t> - </a:t>
            </a:r>
            <a:r>
              <a:rPr lang="es-MX" dirty="0" smtClean="0" sz="1400">
                <a:hlinkClick r:id="linkId2078652619"/>
              </a:rPr>
              <a:t>https://www.mendeley.com/viewer/?fileId=1e1e2ebd-8d8d-39c5-2059-66476ce66763&amp;documentId=fe1838a1-3e5c-34af-a141-d9398e1a4c49#1</a:t>
            </a:r>
            <a:endParaRPr lang="es-MX"/>
          </a:p>
          <a:p>
            <a:pPr lvl="2"/>
            <a:r>
              <a:rPr lang="es-MX" dirty="0" smtClean="0" sz="1400"/>
              <a:t>"identify general patterns of understanding and misunderstanding that students might be having with particular subject area topics to provide valuable feedback to both teachers and students in the service of learning."</a:t>
            </a:r>
            <a:r>
              <a:rPr lang="es-MX" dirty="0" smtClean="0" sz="1400"/>
              <a:t> - </a:t>
            </a:r>
            <a:r>
              <a:rPr lang="es-MX" dirty="0" smtClean="0" sz="1400">
                <a:hlinkClick r:id="linkId2078652623"/>
              </a:rPr>
              <a:t>https://www.mendeley.com/viewer/?fileId=66c58fbc-07e9-afc1-1339-e891262210bf&amp;documentId=864f9dfd-e988-36c7-b020-eeea0163d91a#2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difficulties for detecting students misconceptions</a:t>
            </a:r>
            <a:endParaRPr lang="es-MX"/>
          </a:p>
        </p:txBody>
      </p:sp>
      <p:sp>
        <p:nvSpPr>
          <p:cNvPr id="3" name="Content Placeholder 2"/>
          <p:cNvSpPr>
            <a:spLocks noGrp="1"/>
          </p:cNvSpPr>
          <p:nvPr>
            <p:ph idx="1"/>
          </p:nvPr>
        </p:nvSpPr>
        <p:spPr/>
        <p:txBody>
          <a:bodyPr>
            <a:noAutofit/>
          </a:bodyPr>
          <a:lstStyle/>
          <a:p>
            <a:r>
              <a:rPr lang="es-MX" dirty="0" smtClean="0" sz="1800"/>
              <a:t>Supporting Evidences?</a:t>
            </a:r>
            <a:endParaRPr lang="es-MX"/>
          </a:p>
          <a:p>
            <a:pPr lvl="1"/>
            <a:r>
              <a:rPr lang="es-MX" dirty="0" smtClean="0" sz="1600"/>
              <a:t>"Teachers and students are often able to more early identify misconceptions within the context of a Concept Map."</a:t>
            </a:r>
            <a:r>
              <a:rPr lang="es-MX" dirty="0" smtClean="0" sz="1600"/>
              <a:t> - </a:t>
            </a:r>
            <a:r>
              <a:rPr lang="es-MX" dirty="0" smtClean="0" sz="1600">
                <a:hlinkClick r:id="linkId2078651166"/>
              </a:rPr>
              <a:t>https://www.mendeley.com/viewer/?fileId=44a7c65d-7e07-f551-20ed-00327e069c47&amp;documentId=71e81ea0-e531-390c-9e64-b6b08dfec86d#23</a:t>
            </a:r>
            <a:endParaRPr lang="es-MX"/>
          </a:p>
          <a:p>
            <a:pPr lvl="1"/>
            <a:r>
              <a:rPr lang="es-MX" dirty="0" smtClean="0" sz="1600"/>
              <a:t>"The widespread adoption of concept maps is hindered by the substantial assistance and feedback required by learners constructing concept maps. Most learners struggle to identify correct concepts, relations, and their hierarchical organisation."</a:t>
            </a:r>
            <a:r>
              <a:rPr lang="es-MX" dirty="0" smtClean="0" sz="1600"/>
              <a:t> - </a:t>
            </a:r>
            <a:r>
              <a:rPr lang="es-MX" dirty="0" smtClean="0" sz="1600">
                <a:hlinkClick r:id="linkId2078651350"/>
              </a:rPr>
              <a:t>https://www.mendeley.com/viewer/?fileId=2864c8a9-9328-fff9-0c9c-70dafc4572c7&amp;documentId=6fe56908-f252-37a8-8c7e-cd8ef716eab6#2</a:t>
            </a:r>
            <a:endParaRPr lang="es-MX"/>
          </a:p>
          <a:p>
            <a:pPr lvl="1"/>
            <a:r>
              <a:rPr lang="es-MX" dirty="0" smtClean="0" sz="1600"/>
              <a:t>"In general, misconceptions exhibit the following features (Konold, 1995 ; Hirsch &amp; O ’ Donnell, 2001 ): (1) they originate in the earlier life and learning experiences of the student, (2) they are difficult to detect, (3) they are resistant to change, and (4) they interfere with the acquisition of new learning."</a:t>
            </a:r>
            <a:r>
              <a:rPr lang="es-MX" dirty="0" smtClean="0" sz="1600"/>
              <a:t> - </a:t>
            </a:r>
            <a:r>
              <a:rPr lang="es-MX" dirty="0" smtClean="0" sz="1600">
                <a:hlinkClick r:id="linkId2078746613"/>
              </a:rPr>
              <a:t>https://www.mendeley.com/reference-manager/reader/2195716a-8b51-3985-9c3f-5d5a7126e1a3/4ee99876-eabd-77c1-41fe-2f016f6df8d2#3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Supporting Evidences?</a:t>
            </a:r>
            <a:endParaRPr lang="es-MX"/>
          </a:p>
        </p:txBody>
      </p:sp>
      <p:sp>
        <p:nvSpPr>
          <p:cNvPr id="3" name="Content Placeholder 2"/>
          <p:cNvSpPr>
            <a:spLocks noGrp="1"/>
          </p:cNvSpPr>
          <p:nvPr>
            <p:ph idx="1"/>
          </p:nvPr>
        </p:nvSpPr>
        <p:spPr/>
        <p:txBody>
          <a:bodyPr>
            <a:noAutofit/>
          </a:bodyPr>
          <a:lstStyle/>
          <a:p>
            <a:r>
              <a:rPr lang="es-MX" dirty="0" smtClean="0" sz="1800"/>
              <a:t>"Teachers and students are often able to more early identify misconceptions within the context of a Concept Map."</a:t>
            </a:r>
            <a:r>
              <a:rPr lang="es-MX" dirty="0" smtClean="0" sz="1800"/>
              <a:t> - </a:t>
            </a:r>
            <a:r>
              <a:rPr lang="es-MX" dirty="0" smtClean="0" sz="1800">
                <a:hlinkClick r:id="linkId2078651166"/>
              </a:rPr>
              <a:t>https://www.mendeley.com/viewer/?fileId=44a7c65d-7e07-f551-20ed-00327e069c47&amp;documentId=71e81ea0-e531-390c-9e64-b6b08dfec86d#23</a:t>
            </a:r>
            <a:endParaRPr lang="es-MX"/>
          </a:p>
          <a:p>
            <a:r>
              <a:rPr lang="es-MX" dirty="0" smtClean="0" sz="1800"/>
              <a:t>"The widespread adoption of concept maps is hindered by the substantial assistance and feedback required by learners constructing concept maps. Most learners struggle to identify correct concepts, relations, and their hierarchical organisation."</a:t>
            </a:r>
            <a:r>
              <a:rPr lang="es-MX" dirty="0" smtClean="0" sz="1800"/>
              <a:t> - </a:t>
            </a:r>
            <a:r>
              <a:rPr lang="es-MX" dirty="0" smtClean="0" sz="1800">
                <a:hlinkClick r:id="linkId2078651350"/>
              </a:rPr>
              <a:t>https://www.mendeley.com/viewer/?fileId=2864c8a9-9328-fff9-0c9c-70dafc4572c7&amp;documentId=6fe56908-f252-37a8-8c7e-cd8ef716eab6#2</a:t>
            </a:r>
            <a:endParaRPr lang="es-MX"/>
          </a:p>
          <a:p>
            <a:r>
              <a:rPr lang="es-MX" dirty="0" smtClean="0" sz="1800"/>
              <a:t>"In general, misconceptions exhibit the following features (Konold, 1995 ; Hirsch &amp; O ’ Donnell, 2001 ): (1) they originate in the earlier life and learning experiences of the student, (2) they are difficult to detect, (3) they are resistant to change, and (4) they interfere with the acquisition of new learning."</a:t>
            </a:r>
            <a:r>
              <a:rPr lang="es-MX" dirty="0" smtClean="0" sz="1800"/>
              <a:t> - </a:t>
            </a:r>
            <a:r>
              <a:rPr lang="es-MX" dirty="0" smtClean="0" sz="1800">
                <a:hlinkClick r:id="linkId2078746613"/>
              </a:rPr>
              <a:t>https://www.mendeley.com/reference-manager/reader/2195716a-8b51-3985-9c3f-5d5a7126e1a3/4ee99876-eabd-77c1-41fe-2f016f6df8d2#3</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"Teachers and students are often able to more early identify misconceptions within the context of a Concept Map."</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"The widespread adoption of concept maps is hindered by the substantial assistance and feedback required by learners constructing concept maps. Most learners struggle to identify correct concepts, relations, and their hierarchical organisation."</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"In general, misconceptions exhibit the following features (Konold, 1995 ; Hirsch &amp; O ’ Donnell, 2001 ): (1) they originate in the earlier life and learning experiences of the student, (2) they are difficult to detect, (3) they are resistant to change, and (4) they interfere with the acquisition of new learning."</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not being able to adjust learning materials</a:t>
            </a:r>
            <a:endParaRPr lang="es-MX"/>
          </a:p>
        </p:txBody>
      </p:sp>
      <p:sp>
        <p:nvSpPr>
          <p:cNvPr id="3" name="Content Placeholder 2"/>
          <p:cNvSpPr>
            <a:spLocks noGrp="1"/>
          </p:cNvSpPr>
          <p:nvPr>
            <p:ph idx="1"/>
          </p:nvPr>
        </p:nvSpPr>
        <p:spPr/>
        <p:txBody>
          <a:bodyPr>
            <a:noAutofit/>
          </a:bodyPr>
          <a:lstStyle/>
          <a:p>
            <a:r>
              <a:rPr lang="es-MX" dirty="0" smtClean="0" sz="1600"/>
              <a:t>Supporting Evidences?</a:t>
            </a:r>
            <a:endParaRPr lang="es-MX"/>
          </a:p>
          <a:p>
            <a:pPr lvl="1"/>
            <a:r>
              <a:rPr lang="es-MX" dirty="0" smtClean="0" sz="1400"/>
              <a:t>"In a classroom, a teacher attempts to convey his or her knowledge to the students, and thus it is important for the teacher to obtain formative feedback about how well students are understanding the new material. By gaining insight into the students’ understanding and possible misconceptions, the teacher will be able to adjust the teaching and to supply more useful learning materials as necessary."</a:t>
            </a:r>
            <a:r>
              <a:rPr lang="es-MX" dirty="0" smtClean="0" sz="1400"/>
              <a:t> - </a:t>
            </a:r>
            <a:r>
              <a:rPr lang="es-MX" dirty="0" smtClean="0" sz="1400">
                <a:hlinkClick r:id="linkId2078650529"/>
              </a:rPr>
              <a:t>https://www.mendeley.com/viewer/?fileId=66c58fbc-07e9-afc1-1339-e891262210bf&amp;documentId=864f9dfd-e988-36c7-b020-eeea0163d91a#1</a:t>
            </a:r>
            <a:endParaRPr lang="es-MX"/>
          </a:p>
          <a:p>
            <a:pPr lvl="1"/>
            <a:r>
              <a:rPr lang="es-MX" dirty="0" smtClean="0" sz="1400"/>
              <a:t>"The activity fosters reflection on one’s knowledge e and understanding, providing a kind of feedback that helps students monitor their learning and, perhaps with assistance of teachers or peers, focus attention on learning needs."</a:t>
            </a:r>
            <a:r>
              <a:rPr lang="es-MX" dirty="0" smtClean="0" sz="1400"/>
              <a:t> - </a:t>
            </a:r>
            <a:r>
              <a:rPr lang="es-MX" dirty="0" smtClean="0" sz="1400">
                <a:hlinkClick r:id="linkId2078651736"/>
              </a:rPr>
              <a:t>https://www.mendeley.com/viewer/?fileId=44a7c65d-7e07-f551-20ed-00327e069c47&amp;documentId=71e81ea0-e531-390c-9e64-b6b08dfec86d#22</a:t>
            </a:r>
            <a:endParaRPr lang="es-MX"/>
          </a:p>
          <a:p>
            <a:pPr lvl="1"/>
            <a:r>
              <a:rPr lang="es-MX" dirty="0" smtClean="0" sz="1400"/>
              <a:t>"the diagnosis of formative student evaluations is critical for teachers and learners, as is the diagnosis of patterns in the overall learning by a class in order to inform a teacher about the efficacy of his or her teaching."</a:t>
            </a:r>
            <a:r>
              <a:rPr lang="es-MX" dirty="0" smtClean="0" sz="1400"/>
              <a:t> - </a:t>
            </a:r>
            <a:r>
              <a:rPr lang="es-MX" dirty="0" smtClean="0" sz="1400">
                <a:hlinkClick r:id="linkId2078652225"/>
              </a:rPr>
              <a:t>https://www.mendeley.com/viewer/?fileId=66c58fbc-07e9-afc1-1339-e891262210bf&amp;documentId=864f9dfd-e988-36c7-b020-eeea0163d91a#1</a:t>
            </a:r>
            <a:endParaRPr lang="es-MX"/>
          </a:p>
          <a:p>
            <a:pPr lvl="1"/>
            <a:r>
              <a:rPr lang="es-MX" dirty="0" smtClean="0" sz="1400"/>
              <a:t>"learners’ perspectives on relations between terms, as well as potential misconceptions, can be detected and made available to educators aiming to improve lesson planning. "</a:t>
            </a:r>
            <a:r>
              <a:rPr lang="es-MX" dirty="0" smtClean="0" sz="1400"/>
              <a:t> - </a:t>
            </a:r>
            <a:r>
              <a:rPr lang="es-MX" dirty="0" smtClean="0" sz="1400">
                <a:hlinkClick r:id="linkId2078652619"/>
              </a:rPr>
              <a:t>https://www.mendeley.com/viewer/?fileId=1e1e2ebd-8d8d-39c5-2059-66476ce66763&amp;documentId=fe1838a1-3e5c-34af-a141-d9398e1a4c49#1</a:t>
            </a:r>
            <a:endParaRPr lang="es-MX"/>
          </a:p>
          <a:p>
            <a:pPr lvl="1"/>
            <a:r>
              <a:rPr lang="es-MX" dirty="0" smtClean="0" sz="1400"/>
              <a:t>"identify general patterns of understanding and misunderstanding that students might be having with particular subject area topics to provide valuable feedback to both teachers and students in the service of learning."</a:t>
            </a:r>
            <a:r>
              <a:rPr lang="es-MX" dirty="0" smtClean="0" sz="1400"/>
              <a:t> - </a:t>
            </a:r>
            <a:r>
              <a:rPr lang="es-MX" dirty="0" smtClean="0" sz="1400">
                <a:hlinkClick r:id="linkId2078652623"/>
              </a:rPr>
              <a:t>https://www.mendeley.com/viewer/?fileId=66c58fbc-07e9-afc1-1339-e891262210bf&amp;documentId=864f9dfd-e988-36c7-b020-eeea0163d91a#2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Supporting Evidences?</a:t>
            </a:r>
            <a:endParaRPr lang="es-MX"/>
          </a:p>
        </p:txBody>
      </p:sp>
      <p:sp>
        <p:nvSpPr>
          <p:cNvPr id="3" name="Content Placeholder 2"/>
          <p:cNvSpPr>
            <a:spLocks noGrp="1"/>
          </p:cNvSpPr>
          <p:nvPr>
            <p:ph idx="1"/>
          </p:nvPr>
        </p:nvSpPr>
        <p:spPr/>
        <p:txBody>
          <a:bodyPr>
            <a:noAutofit/>
          </a:bodyPr>
          <a:lstStyle/>
          <a:p>
            <a:r>
              <a:rPr lang="es-MX" dirty="0" smtClean="0" sz="1400"/>
              <a:t>"In a classroom, a teacher attempts to convey his or her knowledge to the students, and thus it is important for the teacher to obtain formative feedback about how well students are understanding the new material. By gaining insight into the students’ understanding and possible misconceptions, the teacher will be able to adjust the teaching and to supply more useful learning materials as necessary."</a:t>
            </a:r>
            <a:r>
              <a:rPr lang="es-MX" dirty="0" smtClean="0" sz="1400"/>
              <a:t> - </a:t>
            </a:r>
            <a:r>
              <a:rPr lang="es-MX" dirty="0" smtClean="0" sz="1400">
                <a:hlinkClick r:id="linkId2078650529"/>
              </a:rPr>
              <a:t>https://www.mendeley.com/viewer/?fileId=66c58fbc-07e9-afc1-1339-e891262210bf&amp;documentId=864f9dfd-e988-36c7-b020-eeea0163d91a#1</a:t>
            </a:r>
            <a:endParaRPr lang="es-MX"/>
          </a:p>
          <a:p>
            <a:r>
              <a:rPr lang="es-MX" dirty="0" smtClean="0" sz="1400"/>
              <a:t>"The activity fosters reflection on one’s knowledge e and understanding, providing a kind of feedback that helps students monitor their learning and, perhaps with assistance of teachers or peers, focus attention on learning needs."</a:t>
            </a:r>
            <a:r>
              <a:rPr lang="es-MX" dirty="0" smtClean="0" sz="1400"/>
              <a:t> - </a:t>
            </a:r>
            <a:r>
              <a:rPr lang="es-MX" dirty="0" smtClean="0" sz="1400">
                <a:hlinkClick r:id="linkId2078651736"/>
              </a:rPr>
              <a:t>https://www.mendeley.com/viewer/?fileId=44a7c65d-7e07-f551-20ed-00327e069c47&amp;documentId=71e81ea0-e531-390c-9e64-b6b08dfec86d#22</a:t>
            </a:r>
            <a:endParaRPr lang="es-MX"/>
          </a:p>
          <a:p>
            <a:r>
              <a:rPr lang="es-MX" dirty="0" smtClean="0" sz="1400"/>
              <a:t>"the diagnosis of formative student evaluations is critical for teachers and learners, as is the diagnosis of patterns in the overall learning by a class in order to inform a teacher about the efficacy of his or her teaching."</a:t>
            </a:r>
            <a:r>
              <a:rPr lang="es-MX" dirty="0" smtClean="0" sz="1400"/>
              <a:t> - </a:t>
            </a:r>
            <a:r>
              <a:rPr lang="es-MX" dirty="0" smtClean="0" sz="1400">
                <a:hlinkClick r:id="linkId2078652225"/>
              </a:rPr>
              <a:t>https://www.mendeley.com/viewer/?fileId=66c58fbc-07e9-afc1-1339-e891262210bf&amp;documentId=864f9dfd-e988-36c7-b020-eeea0163d91a#1</a:t>
            </a:r>
            <a:endParaRPr lang="es-MX"/>
          </a:p>
          <a:p>
            <a:r>
              <a:rPr lang="es-MX" dirty="0" smtClean="0" sz="1400"/>
              <a:t>"learners’ perspectives on relations between terms, as well as potential misconceptions, can be detected and made available to educators aiming to improve lesson planning. "</a:t>
            </a:r>
            <a:r>
              <a:rPr lang="es-MX" dirty="0" smtClean="0" sz="1400"/>
              <a:t> - </a:t>
            </a:r>
            <a:r>
              <a:rPr lang="es-MX" dirty="0" smtClean="0" sz="1400">
                <a:hlinkClick r:id="linkId2078652619"/>
              </a:rPr>
              <a:t>https://www.mendeley.com/viewer/?fileId=1e1e2ebd-8d8d-39c5-2059-66476ce66763&amp;documentId=fe1838a1-3e5c-34af-a141-d9398e1a4c49#1</a:t>
            </a:r>
            <a:endParaRPr lang="es-MX"/>
          </a:p>
          <a:p>
            <a:r>
              <a:rPr lang="es-MX" dirty="0" smtClean="0" sz="1400"/>
              <a:t>"identify general patterns of understanding and misunderstanding that students might be having with particular subject area topics to provide valuable feedback to both teachers and students in the service of learning."</a:t>
            </a:r>
            <a:r>
              <a:rPr lang="es-MX" dirty="0" smtClean="0" sz="1400"/>
              <a:t> - </a:t>
            </a:r>
            <a:r>
              <a:rPr lang="es-MX" dirty="0" smtClean="0" sz="1400">
                <a:hlinkClick r:id="linkId2078652623"/>
              </a:rPr>
              <a:t>https://www.mendeley.com/viewer/?fileId=66c58fbc-07e9-afc1-1339-e891262210bf&amp;documentId=864f9dfd-e988-36c7-b020-eeea0163d91a#2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(3/17)</a:t>
            </a:r>
            <a:endParaRPr lang="es-MX"/>
          </a:p>
        </p:txBody>
      </p:sp>
      <p:sp>
        <p:nvSpPr>
          <p:cNvPr id="3" name="Content Placeholder 2"/>
          <p:cNvSpPr>
            <a:spLocks noGrp="1"/>
          </p:cNvSpPr>
          <p:nvPr>
            <p:ph idx="1"/>
          </p:nvPr>
        </p:nvSpPr>
        <p:spPr/>
        <p:txBody>
          <a:bodyPr>
            <a:noAutofit/>
          </a:bodyPr>
          <a:lstStyle/>
          <a:p>
            <a:pPr lvl="4"/>
            <a:r>
              <a:rPr lang="es-MX" dirty="0" smtClean="0" sz="1000"/>
              <a:t>"The activity fosters reflection on one’s knowledge e and understanding, providing a kind of feedback that helps students monitor their learning and, perhaps with assistance of teachers or peers, focus attention on learning needs."</a:t>
            </a:r>
            <a:r>
              <a:rPr lang="es-MX" dirty="0" smtClean="0" sz="1000"/>
              <a:t> - </a:t>
            </a:r>
            <a:r>
              <a:rPr lang="es-MX" dirty="0" smtClean="0" sz="1000">
                <a:hlinkClick r:id="linkId2078651736"/>
              </a:rPr>
              <a:t>https://www.mendeley.com/viewer/?fileId=44a7c65d-7e07-f551-20ed-00327e069c47&amp;documentId=71e81ea0-e531-390c-9e64-b6b08dfec86d#22</a:t>
            </a:r>
            <a:endParaRPr lang="es-MX"/>
          </a:p>
          <a:p>
            <a:pPr lvl="4"/>
            <a:r>
              <a:rPr lang="es-MX" dirty="0" smtClean="0" sz="1000"/>
              <a:t>"the diagnosis of formative student evaluations is critical for teachers and learners, as is the diagnosis of patterns in the overall learning by a class in order to inform a teacher about the efficacy of his or her teaching."</a:t>
            </a:r>
            <a:r>
              <a:rPr lang="es-MX" dirty="0" smtClean="0" sz="1000"/>
              <a:t> - </a:t>
            </a:r>
            <a:r>
              <a:rPr lang="es-MX" dirty="0" smtClean="0" sz="1000">
                <a:hlinkClick r:id="linkId2078652225"/>
              </a:rPr>
              <a:t>https://www.mendeley.com/viewer/?fileId=66c58fbc-07e9-afc1-1339-e891262210bf&amp;documentId=864f9dfd-e988-36c7-b020-eeea0163d91a#1</a:t>
            </a:r>
            <a:endParaRPr lang="es-MX"/>
          </a:p>
          <a:p>
            <a:pPr lvl="4"/>
            <a:r>
              <a:rPr lang="es-MX" dirty="0" smtClean="0" sz="1000"/>
              <a:t>"learners’ perspectives on relations between terms, as well as potential misconceptions, can be detected and made available to educators aiming to improve lesson planning. "</a:t>
            </a:r>
            <a:r>
              <a:rPr lang="es-MX" dirty="0" smtClean="0" sz="1000"/>
              <a:t> - </a:t>
            </a:r>
            <a:r>
              <a:rPr lang="es-MX" dirty="0" smtClean="0" sz="1000">
                <a:hlinkClick r:id="linkId2078652619"/>
              </a:rPr>
              <a:t>https://www.mendeley.com/viewer/?fileId=1e1e2ebd-8d8d-39c5-2059-66476ce66763&amp;documentId=fe1838a1-3e5c-34af-a141-d9398e1a4c49#1</a:t>
            </a:r>
            <a:endParaRPr lang="es-MX"/>
          </a:p>
          <a:p>
            <a:pPr lvl="4"/>
            <a:r>
              <a:rPr lang="es-MX" dirty="0" smtClean="0" sz="1000"/>
              <a:t>"identify general patterns of understanding and misunderstanding that students might be having with particular subject area topics to provide valuable feedback to both teachers and students in the service of learning."</a:t>
            </a:r>
            <a:r>
              <a:rPr lang="es-MX" dirty="0" smtClean="0" sz="1000"/>
              <a:t> - </a:t>
            </a:r>
            <a:r>
              <a:rPr lang="es-MX" dirty="0" smtClean="0" sz="1000">
                <a:hlinkClick r:id="linkId2078652623"/>
              </a:rPr>
              <a:t>https://www.mendeley.com/viewer/?fileId=66c58fbc-07e9-afc1-1339-e891262210bf&amp;documentId=864f9dfd-e988-36c7-b020-eeea0163d91a#2</a:t>
            </a:r>
            <a:endParaRPr lang="es-MX"/>
          </a:p>
          <a:p>
            <a:pPr lvl="1"/>
            <a:r>
              <a:rPr lang="es-MX" dirty="0" smtClean="0" sz="1100"/>
              <a:t>Ascertain Causes</a:t>
            </a:r>
            <a:endParaRPr lang="es-MX"/>
          </a:p>
          <a:p>
            <a:pPr lvl="2"/>
            <a:r>
              <a:rPr lang="es-MX" dirty="0" smtClean="0" sz="1050"/>
              <a:t>multi-perspective</a:t>
            </a:r>
            <a:endParaRPr lang="es-MX"/>
          </a:p>
          <a:p>
            <a:pPr lvl="3"/>
            <a:r>
              <a:rPr lang="es-MX" dirty="0" smtClean="0" sz="1000"/>
              <a:t>Supporting Evidences?</a:t>
            </a:r>
            <a:endParaRPr lang="es-MX"/>
          </a:p>
          <a:p>
            <a:pPr lvl="4"/>
            <a:r>
              <a:rPr lang="es-MX" dirty="0" smtClean="0" sz="1000"/>
              <a:t>"The question of reliability or at least the circumstances under which the concept map originated, should be taken into account when the validity of a concept map is addressed. For a given knowledge domain there might be several alternative concepts gaps that validity represent the respective domain. "</a:t>
            </a:r>
            <a:r>
              <a:rPr lang="es-MX" dirty="0" smtClean="0" sz="1000"/>
              <a:t> - </a:t>
            </a:r>
            <a:r>
              <a:rPr lang="es-MX" dirty="0" smtClean="0" sz="1000">
                <a:hlinkClick r:id="linkId2078543493"/>
              </a:rPr>
              <a:t>https://www.mendeley.com/reference-manager/reader/8b69e11a-bf2f-3c1d-a317-4a225e6f6875/7b1ed3d4-4837-797f-060b-c18604ea92f6#7</a:t>
            </a:r>
            <a:endParaRPr lang="es-MX"/>
          </a:p>
          <a:p>
            <a:pPr lvl="5"/>
            <a:r>
              <a:rPr lang="es-MX" dirty="0" smtClean="0" sz="1000"/>
              <a:t>"For one and the same domain several alternative concept maps may exist, originating from different world views or purposes."</a:t>
            </a:r>
            <a:r>
              <a:rPr lang="es-MX" dirty="0" smtClean="0" sz="1000"/>
              <a:t> - </a:t>
            </a:r>
            <a:r>
              <a:rPr lang="es-MX" dirty="0" smtClean="0" sz="1000">
                <a:hlinkClick r:id="linkId2078637524"/>
              </a:rPr>
              <a:t>https://www.mendeley.com/viewer/?fileId=7b1ed3d4-4837-797f-060b-c18604ea92f6&amp;documentId=8b69e11a-bf2f-3c1d-a317-4a225e6f6875#2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600"/>
              <a:t>"In a classroom, a teacher attempts to convey his or her knowledge to the students, and thus it is important for the teacher to obtain formative feedback about how well students are understanding the new material. By gaining insight into the students’ understanding and possible misconceptions, the teacher will be able to adjust the teaching and to supply more useful learning materials as necessary."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000"/>
              <a:t>"The activity fosters reflection on one’s knowledge e and understanding, providing a kind of feedback that helps students monitor their learning and, perhaps with assistance of teachers or peers, focus attention on learning needs."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000"/>
              <a:t>"the diagnosis of formative student evaluations is critical for teachers and learners, as is the diagnosis of patterns in the overall learning by a class in order to inform a teacher about the efficacy of his or her teaching."</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"learners’ perspectives on relations between terms, as well as potential misconceptions, can be detected and made available to educators aiming to improve lesson planning. "</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000"/>
              <a:t>"identify general patterns of understanding and misunderstanding that students might be having with particular subject area topics to provide valuable feedback to both teachers and students in the service of learning."</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Ascertain Causes (1/3)</a:t>
            </a:r>
            <a:endParaRPr lang="es-MX"/>
          </a:p>
        </p:txBody>
      </p:sp>
      <p:sp>
        <p:nvSpPr>
          <p:cNvPr id="3" name="Content Placeholder 2"/>
          <p:cNvSpPr>
            <a:spLocks noGrp="1"/>
          </p:cNvSpPr>
          <p:nvPr>
            <p:ph idx="1"/>
          </p:nvPr>
        </p:nvSpPr>
        <p:spPr/>
        <p:txBody>
          <a:bodyPr>
            <a:noAutofit/>
          </a:bodyPr>
          <a:lstStyle/>
          <a:p>
            <a:r>
              <a:rPr lang="es-MX" dirty="0" smtClean="0" sz="1200"/>
              <a:t>multi-perspective</a:t>
            </a:r>
            <a:endParaRPr lang="es-MX"/>
          </a:p>
          <a:p>
            <a:pPr lvl="1"/>
            <a:r>
              <a:rPr lang="es-MX" dirty="0" smtClean="0" sz="1100"/>
              <a:t>Supporting Evidences?</a:t>
            </a:r>
            <a:endParaRPr lang="es-MX"/>
          </a:p>
          <a:p>
            <a:pPr lvl="2"/>
            <a:r>
              <a:rPr lang="es-MX" dirty="0" smtClean="0" sz="1050"/>
              <a:t>"The question of reliability or at least the circumstances under which the concept map originated, should be taken into account when the validity of a concept map is addressed. For a given knowledge domain there might be several alternative concepts gaps that validity represent the respective domain. "</a:t>
            </a:r>
            <a:r>
              <a:rPr lang="es-MX" dirty="0" smtClean="0" sz="1050"/>
              <a:t> - </a:t>
            </a:r>
            <a:r>
              <a:rPr lang="es-MX" dirty="0" smtClean="0" sz="1050">
                <a:hlinkClick r:id="linkId2078543493"/>
              </a:rPr>
              <a:t>https://www.mendeley.com/reference-manager/reader/8b69e11a-bf2f-3c1d-a317-4a225e6f6875/7b1ed3d4-4837-797f-060b-c18604ea92f6#7</a:t>
            </a:r>
            <a:endParaRPr lang="es-MX"/>
          </a:p>
          <a:p>
            <a:pPr lvl="3"/>
            <a:r>
              <a:rPr lang="es-MX" dirty="0" smtClean="0" sz="1000"/>
              <a:t>"For one and the same domain several alternative concept maps may exist, originating from different world views or purposes."</a:t>
            </a:r>
            <a:r>
              <a:rPr lang="es-MX" dirty="0" smtClean="0" sz="1000"/>
              <a:t> - </a:t>
            </a:r>
            <a:r>
              <a:rPr lang="es-MX" dirty="0" smtClean="0" sz="1000">
                <a:hlinkClick r:id="linkId2078637524"/>
              </a:rPr>
              <a:t>https://www.mendeley.com/viewer/?fileId=7b1ed3d4-4837-797f-060b-c18604ea92f6&amp;documentId=8b69e11a-bf2f-3c1d-a317-4a225e6f6875#2</a:t>
            </a:r>
            <a:endParaRPr lang="es-MX"/>
          </a:p>
          <a:p>
            <a:pPr lvl="2"/>
            <a:r>
              <a:rPr lang="es-MX" dirty="0" smtClean="0" sz="1050"/>
              <a:t>"It is important to recognize that a concept map is never finished. After a preliminary map is constructed, it is always necessary to revise this map. Other concepts can be added. Good maps usually result from three to many revisions. This is one reason why using computer software is helpful."</a:t>
            </a:r>
            <a:r>
              <a:rPr lang="es-MX" dirty="0" smtClean="0" sz="1050"/>
              <a:t> - </a:t>
            </a:r>
            <a:r>
              <a:rPr lang="es-MX" dirty="0" smtClean="0" sz="1050">
                <a:hlinkClick r:id="linkId2078642897"/>
              </a:rPr>
              <a:t>https://www.mendeley.com/viewer/?fileId=0459db40-e4bc-43ab-4961-dc0e2e1a967a&amp;documentId=25103046-715c-3567-b825-c9810936e164#12</a:t>
            </a:r>
            <a:endParaRPr lang="es-MX"/>
          </a:p>
          <a:p>
            <a:pPr lvl="2"/>
            <a:r>
              <a:rPr lang="es-MX" dirty="0" smtClean="0" sz="1050"/>
              <a:t>"the fact that  learner's chosen labels or conceptual relationships may differ from teacher's preferred labels and still be correct."</a:t>
            </a:r>
            <a:r>
              <a:rPr lang="es-MX" dirty="0" smtClean="0" sz="1050"/>
              <a:t> - </a:t>
            </a:r>
            <a:r>
              <a:rPr lang="es-MX" dirty="0" smtClean="0" sz="1050">
                <a:hlinkClick r:id="linkId2078656161"/>
              </a:rPr>
              <a:t>https://www.mendeley.com/viewer/?fileId=7d26bd6d-b586-c4c1-7504-fb3aa020a663&amp;documentId=f193edb9-2997-3d05-ba0a-c87d397dfbb4#1</a:t>
            </a:r>
            <a:endParaRPr lang="es-MX"/>
          </a:p>
          <a:p>
            <a:pPr lvl="2"/>
            <a:r>
              <a:rPr lang="es-MX" dirty="0" smtClean="0" sz="1050"/>
              <a:t>"There are hardly any absolute synonyms that can be used interreplaceably regardless of the domain, but there can be phrases that are close enough in their meaning to be treated as equals. As everyone has a certain way of expression and preferred word and phrases to describe things, the students may use other phrases to describe relationships than are included in reference model."</a:t>
            </a:r>
            <a:r>
              <a:rPr lang="es-MX" dirty="0" smtClean="0" sz="1050"/>
              <a:t> - </a:t>
            </a:r>
            <a:r>
              <a:rPr lang="es-MX" dirty="0" smtClean="0" sz="1050">
                <a:hlinkClick r:id="linkId2078657529"/>
              </a:rPr>
              <a:t>https://www.mendeley.com/viewer/?fileId=7d26bd6d-b586-c4c1-7504-fb3aa020a663&amp;documentId=f193edb9-2997-3d05-ba0a-c87d397dfbb4#4</a:t>
            </a:r>
            <a:endParaRPr lang="es-MX"/>
          </a:p>
          <a:p>
            <a:pPr lvl="2"/>
            <a:r>
              <a:rPr lang="es-MX" dirty="0" smtClean="0" sz="1050"/>
              <a:t>"Open-ended assessments, defined as assessments with a large set of possible correct answers, by nature lend themselves to concerns regarding accurate and consistent grading."</a:t>
            </a:r>
            <a:r>
              <a:rPr lang="es-MX" dirty="0" smtClean="0" sz="1050"/>
              <a:t> - </a:t>
            </a:r>
            <a:r>
              <a:rPr lang="es-MX" dirty="0" smtClean="0" sz="1050">
                <a:hlinkClick r:id="linkId2078658481"/>
              </a:rPr>
              <a:t>https://www.mendeley.com/viewer/?fileId=7c566de2-7fea-cbf5-2705-9b57bf466e6b&amp;documentId=833daa98-5907-3e51-85b9-e203339e644c#1</a:t>
            </a:r>
            <a:endParaRPr lang="es-MX"/>
          </a:p>
          <a:p>
            <a:r>
              <a:rPr lang="es-MX" dirty="0" smtClean="0" sz="1200"/>
              <a:t>no evidence of what is in student mind at creating the map</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Ascertain Causes (2/3)</a:t>
            </a:r>
            <a:endParaRPr lang="es-MX"/>
          </a:p>
        </p:txBody>
      </p:sp>
      <p:sp>
        <p:nvSpPr>
          <p:cNvPr id="3" name="Content Placeholder 2"/>
          <p:cNvSpPr>
            <a:spLocks noGrp="1"/>
          </p:cNvSpPr>
          <p:nvPr>
            <p:ph idx="1"/>
          </p:nvPr>
        </p:nvSpPr>
        <p:spPr/>
        <p:txBody>
          <a:bodyPr>
            <a:noAutofit/>
          </a:bodyPr>
          <a:lstStyle/>
          <a:p>
            <a:pPr lvl="1"/>
            <a:r>
              <a:rPr lang="es-MX" dirty="0" smtClean="0" sz="1100"/>
              <a:t>Supporting Evidences?</a:t>
            </a:r>
            <a:endParaRPr lang="es-MX"/>
          </a:p>
          <a:p>
            <a:pPr lvl="2"/>
            <a:r>
              <a:rPr lang="es-MX" dirty="0" smtClean="0" sz="1050"/>
              <a:t>"Then a student freely constructs a CM by using the terms and phrases he/she feels are the most appropriate ones to describe personal understanding of a domain’s conceptual structure, then the CM most precisely represents what is happening in the student's mind"</a:t>
            </a:r>
            <a:r>
              <a:rPr lang="es-MX" dirty="0" smtClean="0" sz="1050"/>
              <a:t> - </a:t>
            </a:r>
            <a:r>
              <a:rPr lang="es-MX" dirty="0" smtClean="0" sz="1050">
                <a:hlinkClick r:id="linkId2078656667"/>
              </a:rPr>
              <a:t>https://www.mendeley.com/viewer/?fileId=7d26bd6d-b586-c4c1-7504-fb3aa020a663&amp;documentId=f193edb9-2997-3d05-ba0a-c87d397dfbb4#7</a:t>
            </a:r>
            <a:endParaRPr lang="es-MX"/>
          </a:p>
          <a:p>
            <a:r>
              <a:rPr lang="es-MX" dirty="0" smtClean="0" sz="1200"/>
              <a:t>students have difficulty in the concept mapping task</a:t>
            </a:r>
            <a:endParaRPr lang="es-MX"/>
          </a:p>
          <a:p>
            <a:pPr lvl="1"/>
            <a:r>
              <a:rPr lang="es-MX" dirty="0" smtClean="0" sz="1100"/>
              <a:t>...follows from...</a:t>
            </a:r>
            <a:endParaRPr lang="es-MX"/>
          </a:p>
          <a:p>
            <a:pPr lvl="2"/>
            <a:r>
              <a:rPr lang="es-MX" dirty="0" smtClean="0" sz="1050"/>
              <a:t>large size of knowledge domains</a:t>
            </a:r>
            <a:endParaRPr lang="es-MX"/>
          </a:p>
          <a:p>
            <a:pPr lvl="3"/>
            <a:r>
              <a:rPr lang="es-MX" dirty="0" smtClean="0" sz="1000"/>
              <a:t>Supporting Evidences?</a:t>
            </a:r>
            <a:endParaRPr lang="es-MX"/>
          </a:p>
          <a:p>
            <a:pPr lvl="4"/>
            <a:r>
              <a:rPr lang="es-MX" dirty="0" smtClean="0" sz="1000"/>
              <a:t>the majority of knowledge presented is relevant to the learner, resulting in large part of lectures or textbooks being retrieved and identified for knowledge organisation (Atapattu et al. 2012 ).</a:t>
            </a:r>
            <a:r>
              <a:rPr lang="es-MX" dirty="0" smtClean="0" sz="1000"/>
              <a:t> - </a:t>
            </a:r>
            <a:r>
              <a:rPr lang="es-MX" dirty="0" smtClean="0" sz="1000">
                <a:hlinkClick r:id="linkId2078633350"/>
              </a:rPr>
              <a:t>https://www.mendeley.com/viewer/?fileId=67b9f68e-57b8-ff45-0cb7-f696574a99fe&amp;documentId=be0e9ab9-770b-3585-a4c1-31afafe21302#2</a:t>
            </a:r>
            <a:endParaRPr lang="es-MX"/>
          </a:p>
          <a:p>
            <a:pPr lvl="4"/>
            <a:r>
              <a:rPr lang="es-MX" dirty="0" smtClean="0" sz="1000"/>
              <a:t>"According to( Novak&amp;Gowin, 1984 ), a concept map should form an overview of approximately 15-25 concepts, organising the most important knowledge in a domain. However, in the educational context, particularly in lecture slides, the majority of the knowledge presented is deemed important to the learner, resulting in a large portion of lecture slides being retrieved and identified for concept map."</a:t>
            </a:r>
            <a:r>
              <a:rPr lang="es-MX" dirty="0" smtClean="0" sz="1000"/>
              <a:t> - </a:t>
            </a:r>
            <a:r>
              <a:rPr lang="es-MX" dirty="0" smtClean="0" sz="1000">
                <a:hlinkClick r:id="linkId2078633353"/>
              </a:rPr>
              <a:t>https://www.mendeley.com/viewer/?fileId=2864c8a9-9328-fff9-1a44-6358a1da91ca&amp;documentId=e62f6a94-28de-32a1-81f6-e97d3115c150#8</a:t>
            </a:r>
            <a:endParaRPr lang="es-MX"/>
          </a:p>
          <a:p>
            <a:pPr lvl="5"/>
            <a:r>
              <a:rPr lang="es-MX" dirty="0" smtClean="0" sz="1000"/>
              <a:t>"Usually 15 to 25 concepts will suffice."</a:t>
            </a:r>
            <a:r>
              <a:rPr lang="es-MX" dirty="0" smtClean="0" sz="1000"/>
              <a:t> - </a:t>
            </a:r>
            <a:r>
              <a:rPr lang="es-MX" dirty="0" smtClean="0" sz="1000">
                <a:hlinkClick r:id="linkId2078633355"/>
              </a:rPr>
              <a:t>https://www.mendeley.com/viewer/?fileId=0459db40-e4bc-43ab-4961-dc0e2e1a967a&amp;documentId=25103046-715c-3567-b825-c9810936e164#12</a:t>
            </a:r>
            <a:endParaRPr lang="es-MX"/>
          </a:p>
          <a:p>
            <a:pPr lvl="2"/>
            <a:r>
              <a:rPr lang="es-MX" dirty="0" smtClean="0" sz="1050"/>
              <a:t>need of assistance</a:t>
            </a:r>
            <a:endParaRPr lang="es-MX"/>
          </a:p>
          <a:p>
            <a:pPr lvl="3"/>
            <a:r>
              <a:rPr lang="es-MX" dirty="0" smtClean="0" sz="1000"/>
              <a:t>Supporting Evidences?</a:t>
            </a:r>
            <a:endParaRPr lang="es-MX"/>
          </a:p>
          <a:p>
            <a:pPr lvl="4"/>
            <a:r>
              <a:rPr lang="es-MX" dirty="0" smtClean="0" sz="1000"/>
              <a:t>"novice learners require substantial assistance from experts in constructing their own maps,"</a:t>
            </a:r>
            <a:r>
              <a:rPr lang="es-MX" dirty="0" smtClean="0" sz="1000"/>
              <a:t> - </a:t>
            </a:r>
            <a:r>
              <a:rPr lang="es-MX" dirty="0" smtClean="0" sz="1000">
                <a:hlinkClick r:id="linkId2078640532"/>
              </a:rPr>
              <a:t>https://www.mendeley.com/viewer/?fileId=67b9f68e-57b8-ff45-0cb7-f696574a99fe&amp;documentId=be0e9ab9-770b-3585-a4c1-31afafe21302#1</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Ascertain Causes (3/3)</a:t>
            </a:r>
            <a:endParaRPr lang="es-MX"/>
          </a:p>
        </p:txBody>
      </p:sp>
      <p:sp>
        <p:nvSpPr>
          <p:cNvPr id="3" name="Content Placeholder 2"/>
          <p:cNvSpPr>
            <a:spLocks noGrp="1"/>
          </p:cNvSpPr>
          <p:nvPr>
            <p:ph idx="1"/>
          </p:nvPr>
        </p:nvSpPr>
        <p:spPr/>
        <p:txBody>
          <a:bodyPr>
            <a:noAutofit/>
          </a:bodyPr>
          <a:lstStyle/>
          <a:p>
            <a:pPr lvl="4"/>
            <a:r>
              <a:rPr lang="es-MX" dirty="0" smtClean="0" sz="1000"/>
              <a:t>"creating their own concept maps, introduces a substantial difficulty for novice students to correctly identify concepts, relation and hence, requieres continuos assistance from academic staff"</a:t>
            </a:r>
            <a:r>
              <a:rPr lang="es-MX" dirty="0" smtClean="0" sz="1000"/>
              <a:t> - </a:t>
            </a:r>
            <a:r>
              <a:rPr lang="es-MX" dirty="0" smtClean="0" sz="1000">
                <a:hlinkClick r:id="linkId2078642162"/>
              </a:rPr>
              <a:t>https://www.mendeley.com/viewer/?fileId=67b9f68e-57b8-ff45-0cb7-f696574a99fe&amp;documentId=be0e9ab9-770b-3585-a4c1-31afafe21302#2</a:t>
            </a:r>
            <a:endParaRPr lang="es-MX"/>
          </a:p>
          <a:p>
            <a:pPr lvl="4"/>
            <a:r>
              <a:rPr lang="es-MX" dirty="0" smtClean="0" sz="1000"/>
              <a:t>"The widespread adoption of concept maps is hindered by the substantial assistance and feedback required by learners constructing concept maps. Most learners struggle to identify correct concepts, relations, and their hierarchical organisation."</a:t>
            </a:r>
            <a:r>
              <a:rPr lang="es-MX" dirty="0" smtClean="0" sz="1000"/>
              <a:t> - </a:t>
            </a:r>
            <a:r>
              <a:rPr lang="es-MX" dirty="0" smtClean="0" sz="1000">
                <a:hlinkClick r:id="linkId2078350984"/>
              </a:rPr>
              <a:t>https://www.mendeley.com/viewer/?fileId=2864c8a9-9328-fff9-0c9c-70dafc4572c7&amp;documentId=6fe56908-f252-37a8-8c7e-cd8ef716eab6#2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multi-perspective</a:t>
            </a:r>
            <a:endParaRPr lang="es-MX"/>
          </a:p>
        </p:txBody>
      </p:sp>
      <p:sp>
        <p:nvSpPr>
          <p:cNvPr id="3" name="Content Placeholder 2"/>
          <p:cNvSpPr>
            <a:spLocks noGrp="1"/>
          </p:cNvSpPr>
          <p:nvPr>
            <p:ph idx="1"/>
          </p:nvPr>
        </p:nvSpPr>
        <p:spPr/>
        <p:txBody>
          <a:bodyPr>
            <a:noAutofit/>
          </a:bodyPr>
          <a:lstStyle/>
          <a:p>
            <a:r>
              <a:rPr lang="es-MX" dirty="0" smtClean="0" sz="1600"/>
              <a:t>Supporting Evidences?</a:t>
            </a:r>
            <a:endParaRPr lang="es-MX"/>
          </a:p>
          <a:p>
            <a:pPr lvl="1"/>
            <a:r>
              <a:rPr lang="es-MX" dirty="0" smtClean="0" sz="1400"/>
              <a:t>"The question of reliability or at least the circumstances under which the concept map originated, should be taken into account when the validity of a concept map is addressed. For a given knowledge domain there might be several alternative concepts gaps that validity represent the respective domain. "</a:t>
            </a:r>
            <a:r>
              <a:rPr lang="es-MX" dirty="0" smtClean="0" sz="1400"/>
              <a:t> - </a:t>
            </a:r>
            <a:r>
              <a:rPr lang="es-MX" dirty="0" smtClean="0" sz="1400">
                <a:hlinkClick r:id="linkId2078543493"/>
              </a:rPr>
              <a:t>https://www.mendeley.com/reference-manager/reader/8b69e11a-bf2f-3c1d-a317-4a225e6f6875/7b1ed3d4-4837-797f-060b-c18604ea92f6#7</a:t>
            </a:r>
            <a:endParaRPr lang="es-MX"/>
          </a:p>
          <a:p>
            <a:pPr lvl="2"/>
            <a:r>
              <a:rPr lang="es-MX" dirty="0" smtClean="0" sz="1200"/>
              <a:t>"For one and the same domain several alternative concept maps may exist, originating from different world views or purposes."</a:t>
            </a:r>
            <a:r>
              <a:rPr lang="es-MX" dirty="0" smtClean="0" sz="1200"/>
              <a:t> - </a:t>
            </a:r>
            <a:r>
              <a:rPr lang="es-MX" dirty="0" smtClean="0" sz="1200">
                <a:hlinkClick r:id="linkId2078637524"/>
              </a:rPr>
              <a:t>https://www.mendeley.com/viewer/?fileId=7b1ed3d4-4837-797f-060b-c18604ea92f6&amp;documentId=8b69e11a-bf2f-3c1d-a317-4a225e6f6875#2</a:t>
            </a:r>
            <a:endParaRPr lang="es-MX"/>
          </a:p>
          <a:p>
            <a:pPr lvl="1"/>
            <a:r>
              <a:rPr lang="es-MX" dirty="0" smtClean="0" sz="1400"/>
              <a:t>"It is important to recognize that a concept map is never finished. After a preliminary map is constructed, it is always necessary to revise this map. Other concepts can be added. Good maps usually result from three to many revisions. This is one reason why using computer software is helpful."</a:t>
            </a:r>
            <a:r>
              <a:rPr lang="es-MX" dirty="0" smtClean="0" sz="1400"/>
              <a:t> - </a:t>
            </a:r>
            <a:r>
              <a:rPr lang="es-MX" dirty="0" smtClean="0" sz="1400">
                <a:hlinkClick r:id="linkId2078642897"/>
              </a:rPr>
              <a:t>https://www.mendeley.com/viewer/?fileId=0459db40-e4bc-43ab-4961-dc0e2e1a967a&amp;documentId=25103046-715c-3567-b825-c9810936e164#12</a:t>
            </a:r>
            <a:endParaRPr lang="es-MX"/>
          </a:p>
          <a:p>
            <a:pPr lvl="1"/>
            <a:r>
              <a:rPr lang="es-MX" dirty="0" smtClean="0" sz="1400"/>
              <a:t>"the fact that  learner's chosen labels or conceptual relationships may differ from teacher's preferred labels and still be correct."</a:t>
            </a:r>
            <a:r>
              <a:rPr lang="es-MX" dirty="0" smtClean="0" sz="1400"/>
              <a:t> - </a:t>
            </a:r>
            <a:r>
              <a:rPr lang="es-MX" dirty="0" smtClean="0" sz="1400">
                <a:hlinkClick r:id="linkId2078656161"/>
              </a:rPr>
              <a:t>https://www.mendeley.com/viewer/?fileId=7d26bd6d-b586-c4c1-7504-fb3aa020a663&amp;documentId=f193edb9-2997-3d05-ba0a-c87d397dfbb4#1</a:t>
            </a:r>
            <a:endParaRPr lang="es-MX"/>
          </a:p>
          <a:p>
            <a:pPr lvl="1"/>
            <a:r>
              <a:rPr lang="es-MX" dirty="0" smtClean="0" sz="1400"/>
              <a:t>"There are hardly any absolute synonyms that can be used interreplaceably regardless of the domain, but there can be phrases that are close enough in their meaning to be treated as equals. As everyone has a certain way of expression and preferred word and phrases to describe things, the students may use other phrases to describe relationships than are included in reference model."</a:t>
            </a:r>
            <a:r>
              <a:rPr lang="es-MX" dirty="0" smtClean="0" sz="1400"/>
              <a:t> - </a:t>
            </a:r>
            <a:r>
              <a:rPr lang="es-MX" dirty="0" smtClean="0" sz="1400">
                <a:hlinkClick r:id="linkId2078657529"/>
              </a:rPr>
              <a:t>https://www.mendeley.com/viewer/?fileId=7d26bd6d-b586-c4c1-7504-fb3aa020a663&amp;documentId=f193edb9-2997-3d05-ba0a-c87d397dfbb4#4</a:t>
            </a:r>
            <a:endParaRPr lang="es-MX"/>
          </a:p>
          <a:p>
            <a:pPr lvl="1"/>
            <a:r>
              <a:rPr lang="es-MX" dirty="0" smtClean="0" sz="1400"/>
              <a:t>"Open-ended assessments, defined as assessments with a large set of possible correct answers, by nature lend themselves to concerns regarding accurate and consistent grading."</a:t>
            </a:r>
            <a:r>
              <a:rPr lang="es-MX" dirty="0" smtClean="0" sz="1400"/>
              <a:t> - </a:t>
            </a:r>
            <a:r>
              <a:rPr lang="es-MX" dirty="0" smtClean="0" sz="1400">
                <a:hlinkClick r:id="linkId2078658481"/>
              </a:rPr>
              <a:t>https://www.mendeley.com/viewer/?fileId=7c566de2-7fea-cbf5-2705-9b57bf466e6b&amp;documentId=833daa98-5907-3e51-85b9-e203339e644c#1</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Supporting Evidences?</a:t>
            </a:r>
            <a:endParaRPr lang="es-MX"/>
          </a:p>
        </p:txBody>
      </p:sp>
      <p:sp>
        <p:nvSpPr>
          <p:cNvPr id="3" name="Content Placeholder 2"/>
          <p:cNvSpPr>
            <a:spLocks noGrp="1"/>
          </p:cNvSpPr>
          <p:nvPr>
            <p:ph idx="1"/>
          </p:nvPr>
        </p:nvSpPr>
        <p:spPr/>
        <p:txBody>
          <a:bodyPr>
            <a:noAutofit/>
          </a:bodyPr>
          <a:lstStyle/>
          <a:p>
            <a:r>
              <a:rPr lang="es-MX" dirty="0" smtClean="0" sz="1400"/>
              <a:t>"The question of reliability or at least the circumstances under which the concept map originated, should be taken into account when the validity of a concept map is addressed. For a given knowledge domain there might be several alternative concepts gaps that validity represent the respective domain. "</a:t>
            </a:r>
            <a:r>
              <a:rPr lang="es-MX" dirty="0" smtClean="0" sz="1400"/>
              <a:t> - </a:t>
            </a:r>
            <a:r>
              <a:rPr lang="es-MX" dirty="0" smtClean="0" sz="1400">
                <a:hlinkClick r:id="linkId2078543493"/>
              </a:rPr>
              <a:t>https://www.mendeley.com/reference-manager/reader/8b69e11a-bf2f-3c1d-a317-4a225e6f6875/7b1ed3d4-4837-797f-060b-c18604ea92f6#7</a:t>
            </a:r>
            <a:endParaRPr lang="es-MX"/>
          </a:p>
          <a:p>
            <a:pPr lvl="1"/>
            <a:r>
              <a:rPr lang="es-MX" dirty="0" smtClean="0" sz="1200"/>
              <a:t>"For one and the same domain several alternative concept maps may exist, originating from different world views or purposes."</a:t>
            </a:r>
            <a:r>
              <a:rPr lang="es-MX" dirty="0" smtClean="0" sz="1200"/>
              <a:t> - </a:t>
            </a:r>
            <a:r>
              <a:rPr lang="es-MX" dirty="0" smtClean="0" sz="1200">
                <a:hlinkClick r:id="linkId2078637524"/>
              </a:rPr>
              <a:t>https://www.mendeley.com/viewer/?fileId=7b1ed3d4-4837-797f-060b-c18604ea92f6&amp;documentId=8b69e11a-bf2f-3c1d-a317-4a225e6f6875#2</a:t>
            </a:r>
            <a:endParaRPr lang="es-MX"/>
          </a:p>
          <a:p>
            <a:r>
              <a:rPr lang="es-MX" dirty="0" smtClean="0" sz="1400"/>
              <a:t>"It is important to recognize that a concept map is never finished. After a preliminary map is constructed, it is always necessary to revise this map. Other concepts can be added. Good maps usually result from three to many revisions. This is one reason why using computer software is helpful."</a:t>
            </a:r>
            <a:r>
              <a:rPr lang="es-MX" dirty="0" smtClean="0" sz="1400"/>
              <a:t> - </a:t>
            </a:r>
            <a:r>
              <a:rPr lang="es-MX" dirty="0" smtClean="0" sz="1400">
                <a:hlinkClick r:id="linkId2078642897"/>
              </a:rPr>
              <a:t>https://www.mendeley.com/viewer/?fileId=0459db40-e4bc-43ab-4961-dc0e2e1a967a&amp;documentId=25103046-715c-3567-b825-c9810936e164#12</a:t>
            </a:r>
            <a:endParaRPr lang="es-MX"/>
          </a:p>
          <a:p>
            <a:r>
              <a:rPr lang="es-MX" dirty="0" smtClean="0" sz="1400"/>
              <a:t>"the fact that  learner's chosen labels or conceptual relationships may differ from teacher's preferred labels and still be correct."</a:t>
            </a:r>
            <a:r>
              <a:rPr lang="es-MX" dirty="0" smtClean="0" sz="1400"/>
              <a:t> - </a:t>
            </a:r>
            <a:r>
              <a:rPr lang="es-MX" dirty="0" smtClean="0" sz="1400">
                <a:hlinkClick r:id="linkId2078656161"/>
              </a:rPr>
              <a:t>https://www.mendeley.com/viewer/?fileId=7d26bd6d-b586-c4c1-7504-fb3aa020a663&amp;documentId=f193edb9-2997-3d05-ba0a-c87d397dfbb4#1</a:t>
            </a:r>
            <a:endParaRPr lang="es-MX"/>
          </a:p>
          <a:p>
            <a:r>
              <a:rPr lang="es-MX" dirty="0" smtClean="0" sz="1400"/>
              <a:t>"There are hardly any absolute synonyms that can be used interreplaceably regardless of the domain, but there can be phrases that are close enough in their meaning to be treated as equals. As everyone has a certain way of expression and preferred word and phrases to describe things, the students may use other phrases to describe relationships than are included in reference model."</a:t>
            </a:r>
            <a:r>
              <a:rPr lang="es-MX" dirty="0" smtClean="0" sz="1400"/>
              <a:t> - </a:t>
            </a:r>
            <a:r>
              <a:rPr lang="es-MX" dirty="0" smtClean="0" sz="1400">
                <a:hlinkClick r:id="linkId2078657529"/>
              </a:rPr>
              <a:t>https://www.mendeley.com/viewer/?fileId=7d26bd6d-b586-c4c1-7504-fb3aa020a663&amp;documentId=f193edb9-2997-3d05-ba0a-c87d397dfbb4#4</a:t>
            </a:r>
            <a:endParaRPr lang="es-MX"/>
          </a:p>
          <a:p>
            <a:r>
              <a:rPr lang="es-MX" dirty="0" smtClean="0" sz="1400"/>
              <a:t>"Open-ended assessments, defined as assessments with a large set of possible correct answers, by nature lend themselves to concerns regarding accurate and consistent grading."</a:t>
            </a:r>
            <a:r>
              <a:rPr lang="es-MX" dirty="0" smtClean="0" sz="1400"/>
              <a:t> - </a:t>
            </a:r>
            <a:r>
              <a:rPr lang="es-MX" dirty="0" smtClean="0" sz="1400">
                <a:hlinkClick r:id="linkId2078658481"/>
              </a:rPr>
              <a:t>https://www.mendeley.com/viewer/?fileId=7c566de2-7fea-cbf5-2705-9b57bf466e6b&amp;documentId=833daa98-5907-3e51-85b9-e203339e644c#1</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(4/17)</a:t>
            </a:r>
            <a:endParaRPr lang="es-MX"/>
          </a:p>
        </p:txBody>
      </p:sp>
      <p:sp>
        <p:nvSpPr>
          <p:cNvPr id="3" name="Content Placeholder 2"/>
          <p:cNvSpPr>
            <a:spLocks noGrp="1"/>
          </p:cNvSpPr>
          <p:nvPr>
            <p:ph idx="1"/>
          </p:nvPr>
        </p:nvSpPr>
        <p:spPr/>
        <p:txBody>
          <a:bodyPr>
            <a:noAutofit/>
          </a:bodyPr>
          <a:lstStyle/>
          <a:p>
            <a:pPr lvl="4"/>
            <a:r>
              <a:rPr lang="es-MX" dirty="0" smtClean="0" sz="1000"/>
              <a:t>"It is important to recognize that a concept map is never finished. After a preliminary map is constructed, it is always necessary to revise this map. Other concepts can be added. Good maps usually result from three to many revisions. This is one reason why using computer software is helpful."</a:t>
            </a:r>
            <a:r>
              <a:rPr lang="es-MX" dirty="0" smtClean="0" sz="1000"/>
              <a:t> - </a:t>
            </a:r>
            <a:r>
              <a:rPr lang="es-MX" dirty="0" smtClean="0" sz="1000">
                <a:hlinkClick r:id="linkId2078642897"/>
              </a:rPr>
              <a:t>https://www.mendeley.com/viewer/?fileId=0459db40-e4bc-43ab-4961-dc0e2e1a967a&amp;documentId=25103046-715c-3567-b825-c9810936e164#12</a:t>
            </a:r>
            <a:endParaRPr lang="es-MX"/>
          </a:p>
          <a:p>
            <a:pPr lvl="4"/>
            <a:r>
              <a:rPr lang="es-MX" dirty="0" smtClean="0" sz="1000"/>
              <a:t>"the fact that  learner's chosen labels or conceptual relationships may differ from teacher's preferred labels and still be correct."</a:t>
            </a:r>
            <a:r>
              <a:rPr lang="es-MX" dirty="0" smtClean="0" sz="1000"/>
              <a:t> - </a:t>
            </a:r>
            <a:r>
              <a:rPr lang="es-MX" dirty="0" smtClean="0" sz="1000">
                <a:hlinkClick r:id="linkId2078656161"/>
              </a:rPr>
              <a:t>https://www.mendeley.com/viewer/?fileId=7d26bd6d-b586-c4c1-7504-fb3aa020a663&amp;documentId=f193edb9-2997-3d05-ba0a-c87d397dfbb4#1</a:t>
            </a:r>
            <a:endParaRPr lang="es-MX"/>
          </a:p>
          <a:p>
            <a:pPr lvl="4"/>
            <a:r>
              <a:rPr lang="es-MX" dirty="0" smtClean="0" sz="1000"/>
              <a:t>"There are hardly any absolute synonyms that can be used interreplaceably regardless of the domain, but there can be phrases that are close enough in their meaning to be treated as equals. As everyone has a certain way of expression and preferred word and phrases to describe things, the students may use other phrases to describe relationships than are included in reference model."</a:t>
            </a:r>
            <a:r>
              <a:rPr lang="es-MX" dirty="0" smtClean="0" sz="1000"/>
              <a:t> - </a:t>
            </a:r>
            <a:r>
              <a:rPr lang="es-MX" dirty="0" smtClean="0" sz="1000">
                <a:hlinkClick r:id="linkId2078657529"/>
              </a:rPr>
              <a:t>https://www.mendeley.com/viewer/?fileId=7d26bd6d-b586-c4c1-7504-fb3aa020a663&amp;documentId=f193edb9-2997-3d05-ba0a-c87d397dfbb4#4</a:t>
            </a:r>
            <a:endParaRPr lang="es-MX"/>
          </a:p>
          <a:p>
            <a:pPr lvl="4"/>
            <a:r>
              <a:rPr lang="es-MX" dirty="0" smtClean="0" sz="1000"/>
              <a:t>"Open-ended assessments, defined as assessments with a large set of possible correct answers, by nature lend themselves to concerns regarding accurate and consistent grading."</a:t>
            </a:r>
            <a:r>
              <a:rPr lang="es-MX" dirty="0" smtClean="0" sz="1000"/>
              <a:t> - </a:t>
            </a:r>
            <a:r>
              <a:rPr lang="es-MX" dirty="0" smtClean="0" sz="1000">
                <a:hlinkClick r:id="linkId2078658481"/>
              </a:rPr>
              <a:t>https://www.mendeley.com/viewer/?fileId=7c566de2-7fea-cbf5-2705-9b57bf466e6b&amp;documentId=833daa98-5907-3e51-85b9-e203339e644c#1</a:t>
            </a:r>
            <a:endParaRPr lang="es-MX"/>
          </a:p>
          <a:p>
            <a:pPr lvl="2"/>
            <a:r>
              <a:rPr lang="es-MX" dirty="0" smtClean="0" sz="1050"/>
              <a:t>no evidence of what is in student mind at creating the map</a:t>
            </a:r>
            <a:endParaRPr lang="es-MX"/>
          </a:p>
          <a:p>
            <a:pPr lvl="3"/>
            <a:r>
              <a:rPr lang="es-MX" dirty="0" smtClean="0" sz="1000"/>
              <a:t>Supporting Evidences?</a:t>
            </a:r>
            <a:endParaRPr lang="es-MX"/>
          </a:p>
          <a:p>
            <a:pPr lvl="4"/>
            <a:r>
              <a:rPr lang="es-MX" dirty="0" smtClean="0" sz="1000"/>
              <a:t>"Then a student freely constructs a CM by using the terms and phrases he/she feels are the most appropriate ones to describe personal understanding of a domain’s conceptual structure, then the CM most precisely represents what is happening in the student's mind"</a:t>
            </a:r>
            <a:r>
              <a:rPr lang="es-MX" dirty="0" smtClean="0" sz="1000"/>
              <a:t> - </a:t>
            </a:r>
            <a:r>
              <a:rPr lang="es-MX" dirty="0" smtClean="0" sz="1000">
                <a:hlinkClick r:id="linkId2078656667"/>
              </a:rPr>
              <a:t>https://www.mendeley.com/viewer/?fileId=7d26bd6d-b586-c4c1-7504-fb3aa020a663&amp;documentId=f193edb9-2997-3d05-ba0a-c87d397dfbb4#7</a:t>
            </a:r>
            <a:endParaRPr lang="es-MX"/>
          </a:p>
          <a:p>
            <a:pPr lvl="2"/>
            <a:r>
              <a:rPr lang="es-MX" dirty="0" smtClean="0" sz="1050"/>
              <a:t>students have difficulty in the concept mapping task</a:t>
            </a:r>
            <a:endParaRPr lang="es-MX"/>
          </a:p>
          <a:p>
            <a:pPr lvl="3"/>
            <a:r>
              <a:rPr lang="es-MX" dirty="0" smtClean="0" sz="1000"/>
              <a:t>...follows from...</a:t>
            </a:r>
            <a:endParaRPr lang="es-MX"/>
          </a:p>
          <a:p>
            <a:pPr lvl="4"/>
            <a:r>
              <a:rPr lang="es-MX" dirty="0" smtClean="0" sz="1000"/>
              <a:t>large size of knowledge domains</a:t>
            </a:r>
            <a:endParaRPr lang="es-MX"/>
          </a:p>
          <a:p>
            <a:pPr lvl="5"/>
            <a:r>
              <a:rPr lang="es-MX" dirty="0" smtClean="0" sz="1000"/>
              <a:t>Supporting Evidences?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"The question of reliability or at least the circumstances under which the concept map originated, should be taken into account when the validity of a concept map is addressed. For a given knowledge domain there might be several alternative concepts gaps that validity represent the respective domain. "</a:t>
            </a:r>
            <a:endParaRPr lang="es-MX"/>
          </a:p>
        </p:txBody>
      </p:sp>
      <p:sp>
        <p:nvSpPr>
          <p:cNvPr id="3" name="Content Placeholder 2"/>
          <p:cNvSpPr>
            <a:spLocks noGrp="1"/>
          </p:cNvSpPr>
          <p:nvPr>
            <p:ph idx="1"/>
          </p:nvPr>
        </p:nvSpPr>
        <p:spPr/>
        <p:txBody>
          <a:bodyPr>
            <a:noAutofit/>
          </a:bodyPr>
          <a:lstStyle/>
          <a:p>
            <a:r>
              <a:rPr lang="es-MX" dirty="0" smtClean="0" sz="3200"/>
              <a:t>"For one and the same domain several alternative concept maps may exist, originating from different world views or purposes."</a:t>
            </a:r>
            <a:r>
              <a:rPr lang="es-MX" dirty="0" smtClean="0" sz="3200"/>
              <a:t> - </a:t>
            </a:r>
            <a:r>
              <a:rPr lang="es-MX" dirty="0" smtClean="0" sz="3200">
                <a:hlinkClick r:id="linkId2078637524"/>
              </a:rPr>
              <a:t>https://www.mendeley.com/viewer/?fileId=7b1ed3d4-4837-797f-060b-c18604ea92f6&amp;documentId=8b69e11a-bf2f-3c1d-a317-4a225e6f6875#2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"For one and the same domain several alternative concept maps may exist, originating from different world views or purposes."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"It is important to recognize that a concept map is never finished. After a preliminary map is constructed, it is always necessary to revise this map. Other concepts can be added. Good maps usually result from three to many revisions. This is one reason why using computer software is helpful."</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"the fact that  learner's chosen labels or conceptual relationships may differ from teacher's preferred labels and still be correct."</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"There are hardly any absolute synonyms that can be used interreplaceably regardless of the domain, but there can be phrases that are close enough in their meaning to be treated as equals. As everyone has a certain way of expression and preferred word and phrases to describe things, the students may use other phrases to describe relationships than are included in reference model."</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"Open-ended assessments, defined as assessments with a large set of possible correct answers, by nature lend themselves to concerns regarding accurate and consistent grading."</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no evidence of what is in student mind at creating the map</a:t>
            </a:r>
            <a:endParaRPr lang="es-MX"/>
          </a:p>
        </p:txBody>
      </p:sp>
      <p:sp>
        <p:nvSpPr>
          <p:cNvPr id="3" name="Content Placeholder 2"/>
          <p:cNvSpPr>
            <a:spLocks noGrp="1"/>
          </p:cNvSpPr>
          <p:nvPr>
            <p:ph idx="1"/>
          </p:nvPr>
        </p:nvSpPr>
        <p:spPr/>
        <p:txBody>
          <a:bodyPr>
            <a:noAutofit/>
          </a:bodyPr>
          <a:lstStyle/>
          <a:p>
            <a:r>
              <a:rPr lang="es-MX" dirty="0" smtClean="0" sz="2800"/>
              <a:t>Supporting Evidences?</a:t>
            </a:r>
            <a:endParaRPr lang="es-MX"/>
          </a:p>
          <a:p>
            <a:pPr lvl="1"/>
            <a:r>
              <a:rPr lang="es-MX" dirty="0" smtClean="0" sz="2400"/>
              <a:t>"Then a student freely constructs a CM by using the terms and phrases he/she feels are the most appropriate ones to describe personal understanding of a domain’s conceptual structure, then the CM most precisely represents what is happening in the student's mind"</a:t>
            </a:r>
            <a:r>
              <a:rPr lang="es-MX" dirty="0" smtClean="0" sz="2400"/>
              <a:t> - </a:t>
            </a:r>
            <a:r>
              <a:rPr lang="es-MX" dirty="0" smtClean="0" sz="2400">
                <a:hlinkClick r:id="linkId2078656667"/>
              </a:rPr>
              <a:t>https://www.mendeley.com/viewer/?fileId=7d26bd6d-b586-c4c1-7504-fb3aa020a663&amp;documentId=f193edb9-2997-3d05-ba0a-c87d397dfbb4#7</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Supporting Evidences?</a:t>
            </a:r>
            <a:endParaRPr lang="es-MX"/>
          </a:p>
        </p:txBody>
      </p:sp>
      <p:sp>
        <p:nvSpPr>
          <p:cNvPr id="3" name="Content Placeholder 2"/>
          <p:cNvSpPr>
            <a:spLocks noGrp="1"/>
          </p:cNvSpPr>
          <p:nvPr>
            <p:ph idx="1"/>
          </p:nvPr>
        </p:nvSpPr>
        <p:spPr/>
        <p:txBody>
          <a:bodyPr>
            <a:noAutofit/>
          </a:bodyPr>
          <a:lstStyle/>
          <a:p>
            <a:r>
              <a:rPr lang="es-MX" dirty="0" smtClean="0" sz="2800"/>
              <a:t>"Then a student freely constructs a CM by using the terms and phrases he/she feels are the most appropriate ones to describe personal understanding of a domain’s conceptual structure, then the CM most precisely represents what is happening in the student's mind"</a:t>
            </a:r>
            <a:r>
              <a:rPr lang="es-MX" dirty="0" smtClean="0" sz="2800"/>
              <a:t> - </a:t>
            </a:r>
            <a:r>
              <a:rPr lang="es-MX" dirty="0" smtClean="0" sz="2800">
                <a:hlinkClick r:id="linkId2078656667"/>
              </a:rPr>
              <a:t>https://www.mendeley.com/viewer/?fileId=7d26bd6d-b586-c4c1-7504-fb3aa020a663&amp;documentId=f193edb9-2997-3d05-ba0a-c87d397dfbb4#7</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"Then a student freely constructs a CM by using the terms and phrases he/she feels are the most appropriate ones to describe personal understanding of a domain’s conceptual structure, then the CM most precisely represents what is happening in the student's mind"</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students have difficulty in the concept mapping task</a:t>
            </a:r>
            <a:endParaRPr lang="es-MX"/>
          </a:p>
        </p:txBody>
      </p:sp>
      <p:sp>
        <p:nvSpPr>
          <p:cNvPr id="3" name="Content Placeholder 2"/>
          <p:cNvSpPr>
            <a:spLocks noGrp="1"/>
          </p:cNvSpPr>
          <p:nvPr>
            <p:ph idx="1"/>
          </p:nvPr>
        </p:nvSpPr>
        <p:spPr/>
        <p:txBody>
          <a:bodyPr>
            <a:noAutofit/>
          </a:bodyPr>
          <a:lstStyle/>
          <a:p>
            <a:r>
              <a:rPr lang="es-MX" dirty="0" smtClean="0" sz="2000"/>
              <a:t>...follows from...</a:t>
            </a:r>
            <a:endParaRPr lang="es-MX"/>
          </a:p>
          <a:p>
            <a:pPr lvl="1"/>
            <a:r>
              <a:rPr lang="es-MX" dirty="0" smtClean="0" sz="1800"/>
              <a:t>large size of knowledge domains</a:t>
            </a:r>
            <a:endParaRPr lang="es-MX"/>
          </a:p>
          <a:p>
            <a:pPr lvl="2"/>
            <a:r>
              <a:rPr lang="es-MX" dirty="0" smtClean="0" sz="1600"/>
              <a:t>Supporting Evidences?</a:t>
            </a:r>
            <a:endParaRPr lang="es-MX"/>
          </a:p>
          <a:p>
            <a:pPr lvl="3"/>
            <a:r>
              <a:rPr lang="es-MX" dirty="0" smtClean="0" sz="1400"/>
              <a:t>the majority of knowledge presented is relevant to the learner, resulting in large part of lectures or textbooks being retrieved and identified for knowledge organisation (Atapattu et al. 2012 ).</a:t>
            </a:r>
            <a:r>
              <a:rPr lang="es-MX" dirty="0" smtClean="0" sz="1400"/>
              <a:t> - </a:t>
            </a:r>
            <a:r>
              <a:rPr lang="es-MX" dirty="0" smtClean="0" sz="1400">
                <a:hlinkClick r:id="linkId2078633350"/>
              </a:rPr>
              <a:t>https://www.mendeley.com/viewer/?fileId=67b9f68e-57b8-ff45-0cb7-f696574a99fe&amp;documentId=be0e9ab9-770b-3585-a4c1-31afafe21302#2</a:t>
            </a:r>
            <a:endParaRPr lang="es-MX"/>
          </a:p>
          <a:p>
            <a:pPr lvl="3"/>
            <a:r>
              <a:rPr lang="es-MX" dirty="0" smtClean="0" sz="1400"/>
              <a:t>"According to( Novak&amp;Gowin, 1984 ), a concept map should form an overview of approximately 15-25 concepts, organising the most important knowledge in a domain. However, in the educational context, particularly in lecture slides, the majority of the knowledge presented is deemed important to the learner, resulting in a large portion of lecture slides being retrieved and identified for concept map."</a:t>
            </a:r>
            <a:r>
              <a:rPr lang="es-MX" dirty="0" smtClean="0" sz="1400"/>
              <a:t> - </a:t>
            </a:r>
            <a:r>
              <a:rPr lang="es-MX" dirty="0" smtClean="0" sz="1400">
                <a:hlinkClick r:id="linkId2078633353"/>
              </a:rPr>
              <a:t>https://www.mendeley.com/viewer/?fileId=2864c8a9-9328-fff9-1a44-6358a1da91ca&amp;documentId=e62f6a94-28de-32a1-81f6-e97d3115c150#8</a:t>
            </a:r>
            <a:endParaRPr lang="es-MX"/>
          </a:p>
          <a:p>
            <a:pPr lvl="4"/>
            <a:r>
              <a:rPr lang="es-MX" dirty="0" smtClean="0" sz="1400"/>
              <a:t>"Usually 15 to 25 concepts will suffice."</a:t>
            </a:r>
            <a:r>
              <a:rPr lang="es-MX" dirty="0" smtClean="0" sz="1400"/>
              <a:t> - </a:t>
            </a:r>
            <a:r>
              <a:rPr lang="es-MX" dirty="0" smtClean="0" sz="1400">
                <a:hlinkClick r:id="linkId2078633355"/>
              </a:rPr>
              <a:t>https://www.mendeley.com/viewer/?fileId=0459db40-e4bc-43ab-4961-dc0e2e1a967a&amp;documentId=25103046-715c-3567-b825-c9810936e164#12</a:t>
            </a:r>
            <a:endParaRPr lang="es-MX"/>
          </a:p>
          <a:p>
            <a:pPr lvl="1"/>
            <a:r>
              <a:rPr lang="es-MX" dirty="0" smtClean="0" sz="1800"/>
              <a:t>need of assistance</a:t>
            </a:r>
            <a:endParaRPr lang="es-MX"/>
          </a:p>
          <a:p>
            <a:pPr lvl="2"/>
            <a:r>
              <a:rPr lang="es-MX" dirty="0" smtClean="0" sz="1600"/>
              <a:t>Supporting Evidences?</a:t>
            </a:r>
            <a:endParaRPr lang="es-MX"/>
          </a:p>
          <a:p>
            <a:pPr lvl="3"/>
            <a:r>
              <a:rPr lang="es-MX" dirty="0" smtClean="0" sz="1400"/>
              <a:t>"novice learners require substantial assistance from experts in constructing their own maps,"</a:t>
            </a:r>
            <a:r>
              <a:rPr lang="es-MX" dirty="0" smtClean="0" sz="1400"/>
              <a:t> - </a:t>
            </a:r>
            <a:r>
              <a:rPr lang="es-MX" dirty="0" smtClean="0" sz="1400">
                <a:hlinkClick r:id="linkId2078640532"/>
              </a:rPr>
              <a:t>https://www.mendeley.com/viewer/?fileId=67b9f68e-57b8-ff45-0cb7-f696574a99fe&amp;documentId=be0e9ab9-770b-3585-a4c1-31afafe21302#1</a:t>
            </a:r>
            <a:endParaRPr lang="es-MX"/>
          </a:p>
          <a:p>
            <a:pPr lvl="3"/>
            <a:r>
              <a:rPr lang="es-MX" dirty="0" smtClean="0" sz="1400"/>
              <a:t>"creating their own concept maps, introduces a substantial difficulty for novice students to correctly identify concepts, relation and hence, requieres continuos assistance from academic staff"</a:t>
            </a:r>
            <a:r>
              <a:rPr lang="es-MX" dirty="0" smtClean="0" sz="1400"/>
              <a:t> - </a:t>
            </a:r>
            <a:r>
              <a:rPr lang="es-MX" dirty="0" smtClean="0" sz="1400">
                <a:hlinkClick r:id="linkId2078642162"/>
              </a:rPr>
              <a:t>https://www.mendeley.com/viewer/?fileId=67b9f68e-57b8-ff45-0cb7-f696574a99fe&amp;documentId=be0e9ab9-770b-3585-a4c1-31afafe21302#2</a:t>
            </a:r>
            <a:endParaRPr lang="es-MX"/>
          </a:p>
          <a:p>
            <a:pPr lvl="3"/>
            <a:r>
              <a:rPr lang="es-MX" dirty="0" smtClean="0" sz="1400"/>
              <a:t>"The widespread adoption of concept maps is hindered by the substantial assistance and feedback required by learners constructing concept maps. Most learners struggle to identify correct concepts, relations, and their hierarchical organisation."</a:t>
            </a:r>
            <a:r>
              <a:rPr lang="es-MX" dirty="0" smtClean="0" sz="1400"/>
              <a:t> - </a:t>
            </a:r>
            <a:r>
              <a:rPr lang="es-MX" dirty="0" smtClean="0" sz="1400">
                <a:hlinkClick r:id="linkId2078350984"/>
              </a:rPr>
              <a:t>https://www.mendeley.com/viewer/?fileId=2864c8a9-9328-fff9-0c9c-70dafc4572c7&amp;documentId=6fe56908-f252-37a8-8c7e-cd8ef716eab6#2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(5/17)</a:t>
            </a:r>
            <a:endParaRPr lang="es-MX"/>
          </a:p>
        </p:txBody>
      </p:sp>
      <p:sp>
        <p:nvSpPr>
          <p:cNvPr id="3" name="Content Placeholder 2"/>
          <p:cNvSpPr>
            <a:spLocks noGrp="1"/>
          </p:cNvSpPr>
          <p:nvPr>
            <p:ph idx="1"/>
          </p:nvPr>
        </p:nvSpPr>
        <p:spPr/>
        <p:txBody>
          <a:bodyPr>
            <a:noAutofit/>
          </a:bodyPr>
          <a:lstStyle/>
          <a:p>
            <a:pPr lvl="6"/>
            <a:r>
              <a:rPr lang="es-MX" dirty="0" smtClean="0" sz="1000"/>
              <a:t>the majority of knowledge presented is relevant to the learner, resulting in large part of lectures or textbooks being retrieved and identified for knowledge organisation (Atapattu et al. 2012 ).</a:t>
            </a:r>
            <a:r>
              <a:rPr lang="es-MX" dirty="0" smtClean="0" sz="1000"/>
              <a:t> - </a:t>
            </a:r>
            <a:r>
              <a:rPr lang="es-MX" dirty="0" smtClean="0" sz="1000">
                <a:hlinkClick r:id="linkId2078633350"/>
              </a:rPr>
              <a:t>https://www.mendeley.com/viewer/?fileId=67b9f68e-57b8-ff45-0cb7-f696574a99fe&amp;documentId=be0e9ab9-770b-3585-a4c1-31afafe21302#2</a:t>
            </a:r>
            <a:endParaRPr lang="es-MX"/>
          </a:p>
          <a:p>
            <a:pPr lvl="6"/>
            <a:r>
              <a:rPr lang="es-MX" dirty="0" smtClean="0" sz="1000"/>
              <a:t>"According to( Novak&amp;Gowin, 1984 ), a concept map should form an overview of approximately 15-25 concepts, organising the most important knowledge in a domain. However, in the educational context, particularly in lecture slides, the majority of the knowledge presented is deemed important to the learner, resulting in a large portion of lecture slides being retrieved and identified for concept map."</a:t>
            </a:r>
            <a:r>
              <a:rPr lang="es-MX" dirty="0" smtClean="0" sz="1000"/>
              <a:t> - </a:t>
            </a:r>
            <a:r>
              <a:rPr lang="es-MX" dirty="0" smtClean="0" sz="1000">
                <a:hlinkClick r:id="linkId2078633353"/>
              </a:rPr>
              <a:t>https://www.mendeley.com/viewer/?fileId=2864c8a9-9328-fff9-1a44-6358a1da91ca&amp;documentId=e62f6a94-28de-32a1-81f6-e97d3115c150#8</a:t>
            </a:r>
            <a:endParaRPr lang="es-MX"/>
          </a:p>
          <a:p>
            <a:pPr lvl="7"/>
            <a:r>
              <a:rPr lang="es-MX" dirty="0" smtClean="0" sz="1000"/>
              <a:t>"Usually 15 to 25 concepts will suffice."</a:t>
            </a:r>
            <a:r>
              <a:rPr lang="es-MX" dirty="0" smtClean="0" sz="1000"/>
              <a:t> - </a:t>
            </a:r>
            <a:r>
              <a:rPr lang="es-MX" dirty="0" smtClean="0" sz="1000">
                <a:hlinkClick r:id="linkId2078633355"/>
              </a:rPr>
              <a:t>https://www.mendeley.com/viewer/?fileId=0459db40-e4bc-43ab-4961-dc0e2e1a967a&amp;documentId=25103046-715c-3567-b825-c9810936e164#12</a:t>
            </a:r>
            <a:endParaRPr lang="es-MX"/>
          </a:p>
          <a:p>
            <a:pPr lvl="4"/>
            <a:r>
              <a:rPr lang="es-MX" dirty="0" smtClean="0" sz="1000"/>
              <a:t>need of assistance</a:t>
            </a:r>
            <a:endParaRPr lang="es-MX"/>
          </a:p>
          <a:p>
            <a:pPr lvl="5"/>
            <a:r>
              <a:rPr lang="es-MX" dirty="0" smtClean="0" sz="1000"/>
              <a:t>Supporting Evidences?</a:t>
            </a:r>
            <a:endParaRPr lang="es-MX"/>
          </a:p>
          <a:p>
            <a:pPr lvl="6"/>
            <a:r>
              <a:rPr lang="es-MX" dirty="0" smtClean="0" sz="1000"/>
              <a:t>"novice learners require substantial assistance from experts in constructing their own maps,"</a:t>
            </a:r>
            <a:r>
              <a:rPr lang="es-MX" dirty="0" smtClean="0" sz="1000"/>
              <a:t> - </a:t>
            </a:r>
            <a:r>
              <a:rPr lang="es-MX" dirty="0" smtClean="0" sz="1000">
                <a:hlinkClick r:id="linkId2078640532"/>
              </a:rPr>
              <a:t>https://www.mendeley.com/viewer/?fileId=67b9f68e-57b8-ff45-0cb7-f696574a99fe&amp;documentId=be0e9ab9-770b-3585-a4c1-31afafe21302#1</a:t>
            </a:r>
            <a:endParaRPr lang="es-MX"/>
          </a:p>
          <a:p>
            <a:pPr lvl="6"/>
            <a:r>
              <a:rPr lang="es-MX" dirty="0" smtClean="0" sz="1000"/>
              <a:t>"creating their own concept maps, introduces a substantial difficulty for novice students to correctly identify concepts, relation and hence, requieres continuos assistance from academic staff"</a:t>
            </a:r>
            <a:r>
              <a:rPr lang="es-MX" dirty="0" smtClean="0" sz="1000"/>
              <a:t> - </a:t>
            </a:r>
            <a:r>
              <a:rPr lang="es-MX" dirty="0" smtClean="0" sz="1000">
                <a:hlinkClick r:id="linkId2078642162"/>
              </a:rPr>
              <a:t>https://www.mendeley.com/viewer/?fileId=67b9f68e-57b8-ff45-0cb7-f696574a99fe&amp;documentId=be0e9ab9-770b-3585-a4c1-31afafe21302#2</a:t>
            </a:r>
            <a:endParaRPr lang="es-MX"/>
          </a:p>
          <a:p>
            <a:pPr lvl="6"/>
            <a:r>
              <a:rPr lang="es-MX" dirty="0" smtClean="0" sz="1000"/>
              <a:t>"The widespread adoption of concept maps is hindered by the substantial assistance and feedback required by learners constructing concept maps. Most learners struggle to identify correct concepts, relations, and their hierarchical organisation."</a:t>
            </a:r>
            <a:r>
              <a:rPr lang="es-MX" dirty="0" smtClean="0" sz="1000"/>
              <a:t> - </a:t>
            </a:r>
            <a:r>
              <a:rPr lang="es-MX" dirty="0" smtClean="0" sz="1000">
                <a:hlinkClick r:id="linkId2078350984"/>
              </a:rPr>
              <a:t>https://www.mendeley.com/viewer/?fileId=2864c8a9-9328-fff9-0c9c-70dafc4572c7&amp;documentId=6fe56908-f252-37a8-8c7e-cd8ef716eab6#2</a:t>
            </a:r>
            <a:endParaRPr lang="es-MX"/>
          </a:p>
          <a:p>
            <a:r>
              <a:rPr lang="es-MX" dirty="0" smtClean="0" sz="1200"/>
              <a:t>Assess Problem as Solutions</a:t>
            </a:r>
            <a:endParaRPr lang="es-MX"/>
          </a:p>
          <a:p>
            <a:pPr lvl="1"/>
            <a:r>
              <a:rPr lang="es-MX" dirty="0" smtClean="0" sz="1100"/>
              <a:t>Alleviate Consequences</a:t>
            </a:r>
            <a:endParaRPr lang="es-MX"/>
          </a:p>
          <a:p>
            <a:pPr lvl="2"/>
            <a:r>
              <a:rPr lang="es-MX" dirty="0" smtClean="0" sz="1050"/>
              <a:t>No longer difficulties for detecting students misconceptions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...follows from...</a:t>
            </a:r>
            <a:endParaRPr lang="es-MX"/>
          </a:p>
        </p:txBody>
      </p:sp>
      <p:sp>
        <p:nvSpPr>
          <p:cNvPr id="3" name="Content Placeholder 2"/>
          <p:cNvSpPr>
            <a:spLocks noGrp="1"/>
          </p:cNvSpPr>
          <p:nvPr>
            <p:ph idx="1"/>
          </p:nvPr>
        </p:nvSpPr>
        <p:spPr/>
        <p:txBody>
          <a:bodyPr>
            <a:noAutofit/>
          </a:bodyPr>
          <a:lstStyle/>
          <a:p>
            <a:r>
              <a:rPr lang="es-MX" dirty="0" smtClean="0" sz="1800"/>
              <a:t>large size of knowledge domains</a:t>
            </a:r>
            <a:endParaRPr lang="es-MX"/>
          </a:p>
          <a:p>
            <a:pPr lvl="1"/>
            <a:r>
              <a:rPr lang="es-MX" dirty="0" smtClean="0" sz="1600"/>
              <a:t>Supporting Evidences?</a:t>
            </a:r>
            <a:endParaRPr lang="es-MX"/>
          </a:p>
          <a:p>
            <a:pPr lvl="2"/>
            <a:r>
              <a:rPr lang="es-MX" dirty="0" smtClean="0" sz="1400"/>
              <a:t>the majority of knowledge presented is relevant to the learner, resulting in large part of lectures or textbooks being retrieved and identified for knowledge organisation (Atapattu et al. 2012 ).</a:t>
            </a:r>
            <a:r>
              <a:rPr lang="es-MX" dirty="0" smtClean="0" sz="1400"/>
              <a:t> - </a:t>
            </a:r>
            <a:r>
              <a:rPr lang="es-MX" dirty="0" smtClean="0" sz="1400">
                <a:hlinkClick r:id="linkId2078633350"/>
              </a:rPr>
              <a:t>https://www.mendeley.com/viewer/?fileId=67b9f68e-57b8-ff45-0cb7-f696574a99fe&amp;documentId=be0e9ab9-770b-3585-a4c1-31afafe21302#2</a:t>
            </a:r>
            <a:endParaRPr lang="es-MX"/>
          </a:p>
          <a:p>
            <a:pPr lvl="2"/>
            <a:r>
              <a:rPr lang="es-MX" dirty="0" smtClean="0" sz="1400"/>
              <a:t>"According to( Novak&amp;Gowin, 1984 ), a concept map should form an overview of approximately 15-25 concepts, organising the most important knowledge in a domain. However, in the educational context, particularly in lecture slides, the majority of the knowledge presented is deemed important to the learner, resulting in a large portion of lecture slides being retrieved and identified for concept map."</a:t>
            </a:r>
            <a:r>
              <a:rPr lang="es-MX" dirty="0" smtClean="0" sz="1400"/>
              <a:t> - </a:t>
            </a:r>
            <a:r>
              <a:rPr lang="es-MX" dirty="0" smtClean="0" sz="1400">
                <a:hlinkClick r:id="linkId2078633353"/>
              </a:rPr>
              <a:t>https://www.mendeley.com/viewer/?fileId=2864c8a9-9328-fff9-1a44-6358a1da91ca&amp;documentId=e62f6a94-28de-32a1-81f6-e97d3115c150#8</a:t>
            </a:r>
            <a:endParaRPr lang="es-MX"/>
          </a:p>
          <a:p>
            <a:pPr lvl="3"/>
            <a:r>
              <a:rPr lang="es-MX" dirty="0" smtClean="0" sz="1200"/>
              <a:t>"Usually 15 to 25 concepts will suffice."</a:t>
            </a:r>
            <a:r>
              <a:rPr lang="es-MX" dirty="0" smtClean="0" sz="1200"/>
              <a:t> - </a:t>
            </a:r>
            <a:r>
              <a:rPr lang="es-MX" dirty="0" smtClean="0" sz="1200">
                <a:hlinkClick r:id="linkId2078633355"/>
              </a:rPr>
              <a:t>https://www.mendeley.com/viewer/?fileId=0459db40-e4bc-43ab-4961-dc0e2e1a967a&amp;documentId=25103046-715c-3567-b825-c9810936e164#12</a:t>
            </a:r>
            <a:endParaRPr lang="es-MX"/>
          </a:p>
          <a:p>
            <a:r>
              <a:rPr lang="es-MX" dirty="0" smtClean="0" sz="1800"/>
              <a:t>need of assistance</a:t>
            </a:r>
            <a:endParaRPr lang="es-MX"/>
          </a:p>
          <a:p>
            <a:pPr lvl="1"/>
            <a:r>
              <a:rPr lang="es-MX" dirty="0" smtClean="0" sz="1600"/>
              <a:t>Supporting Evidences?</a:t>
            </a:r>
            <a:endParaRPr lang="es-MX"/>
          </a:p>
          <a:p>
            <a:pPr lvl="2"/>
            <a:r>
              <a:rPr lang="es-MX" dirty="0" smtClean="0" sz="1400"/>
              <a:t>"novice learners require substantial assistance from experts in constructing their own maps,"</a:t>
            </a:r>
            <a:r>
              <a:rPr lang="es-MX" dirty="0" smtClean="0" sz="1400"/>
              <a:t> - </a:t>
            </a:r>
            <a:r>
              <a:rPr lang="es-MX" dirty="0" smtClean="0" sz="1400">
                <a:hlinkClick r:id="linkId2078640532"/>
              </a:rPr>
              <a:t>https://www.mendeley.com/viewer/?fileId=67b9f68e-57b8-ff45-0cb7-f696574a99fe&amp;documentId=be0e9ab9-770b-3585-a4c1-31afafe21302#1</a:t>
            </a:r>
            <a:endParaRPr lang="es-MX"/>
          </a:p>
          <a:p>
            <a:pPr lvl="2"/>
            <a:r>
              <a:rPr lang="es-MX" dirty="0" smtClean="0" sz="1400"/>
              <a:t>"creating their own concept maps, introduces a substantial difficulty for novice students to correctly identify concepts, relation and hence, requieres continuos assistance from academic staff"</a:t>
            </a:r>
            <a:r>
              <a:rPr lang="es-MX" dirty="0" smtClean="0" sz="1400"/>
              <a:t> - </a:t>
            </a:r>
            <a:r>
              <a:rPr lang="es-MX" dirty="0" smtClean="0" sz="1400">
                <a:hlinkClick r:id="linkId2078642162"/>
              </a:rPr>
              <a:t>https://www.mendeley.com/viewer/?fileId=67b9f68e-57b8-ff45-0cb7-f696574a99fe&amp;documentId=be0e9ab9-770b-3585-a4c1-31afafe21302#2</a:t>
            </a:r>
            <a:endParaRPr lang="es-MX"/>
          </a:p>
          <a:p>
            <a:pPr lvl="2"/>
            <a:r>
              <a:rPr lang="es-MX" dirty="0" smtClean="0" sz="1400"/>
              <a:t>"The widespread adoption of concept maps is hindered by the substantial assistance and feedback required by learners constructing concept maps. Most learners struggle to identify correct concepts, relations, and their hierarchical organisation."</a:t>
            </a:r>
            <a:r>
              <a:rPr lang="es-MX" dirty="0" smtClean="0" sz="1400"/>
              <a:t> - </a:t>
            </a:r>
            <a:r>
              <a:rPr lang="es-MX" dirty="0" smtClean="0" sz="1400">
                <a:hlinkClick r:id="linkId2078350984"/>
              </a:rPr>
              <a:t>https://www.mendeley.com/viewer/?fileId=2864c8a9-9328-fff9-0c9c-70dafc4572c7&amp;documentId=6fe56908-f252-37a8-8c7e-cd8ef716eab6#2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large size of knowledge domains</a:t>
            </a:r>
            <a:endParaRPr lang="es-MX"/>
          </a:p>
        </p:txBody>
      </p:sp>
      <p:sp>
        <p:nvSpPr>
          <p:cNvPr id="3" name="Content Placeholder 2"/>
          <p:cNvSpPr>
            <a:spLocks noGrp="1"/>
          </p:cNvSpPr>
          <p:nvPr>
            <p:ph idx="1"/>
          </p:nvPr>
        </p:nvSpPr>
        <p:spPr/>
        <p:txBody>
          <a:bodyPr>
            <a:noAutofit/>
          </a:bodyPr>
          <a:lstStyle/>
          <a:p>
            <a:r>
              <a:rPr lang="es-MX" dirty="0" smtClean="0" sz="2000"/>
              <a:t>Supporting Evidences?</a:t>
            </a:r>
            <a:endParaRPr lang="es-MX"/>
          </a:p>
          <a:p>
            <a:pPr lvl="1"/>
            <a:r>
              <a:rPr lang="es-MX" dirty="0" smtClean="0" sz="1800"/>
              <a:t>the majority of knowledge presented is relevant to the learner, resulting in large part of lectures or textbooks being retrieved and identified for knowledge organisation (Atapattu et al. 2012 ).</a:t>
            </a:r>
            <a:r>
              <a:rPr lang="es-MX" dirty="0" smtClean="0" sz="1800"/>
              <a:t> - </a:t>
            </a:r>
            <a:r>
              <a:rPr lang="es-MX" dirty="0" smtClean="0" sz="1800">
                <a:hlinkClick r:id="linkId2078633350"/>
              </a:rPr>
              <a:t>https://www.mendeley.com/viewer/?fileId=67b9f68e-57b8-ff45-0cb7-f696574a99fe&amp;documentId=be0e9ab9-770b-3585-a4c1-31afafe21302#2</a:t>
            </a:r>
            <a:endParaRPr lang="es-MX"/>
          </a:p>
          <a:p>
            <a:pPr lvl="1"/>
            <a:r>
              <a:rPr lang="es-MX" dirty="0" smtClean="0" sz="1800"/>
              <a:t>"According to( Novak&amp;Gowin, 1984 ), a concept map should form an overview of approximately 15-25 concepts, organising the most important knowledge in a domain. However, in the educational context, particularly in lecture slides, the majority of the knowledge presented is deemed important to the learner, resulting in a large portion of lecture slides being retrieved and identified for concept map."</a:t>
            </a:r>
            <a:r>
              <a:rPr lang="es-MX" dirty="0" smtClean="0" sz="1800"/>
              <a:t> - </a:t>
            </a:r>
            <a:r>
              <a:rPr lang="es-MX" dirty="0" smtClean="0" sz="1800">
                <a:hlinkClick r:id="linkId2078633353"/>
              </a:rPr>
              <a:t>https://www.mendeley.com/viewer/?fileId=2864c8a9-9328-fff9-1a44-6358a1da91ca&amp;documentId=e62f6a94-28de-32a1-81f6-e97d3115c150#8</a:t>
            </a:r>
            <a:endParaRPr lang="es-MX"/>
          </a:p>
          <a:p>
            <a:pPr lvl="2"/>
            <a:r>
              <a:rPr lang="es-MX" dirty="0" smtClean="0" sz="1600"/>
              <a:t>"Usually 15 to 25 concepts will suffice."</a:t>
            </a:r>
            <a:r>
              <a:rPr lang="es-MX" dirty="0" smtClean="0" sz="1600"/>
              <a:t> - </a:t>
            </a:r>
            <a:r>
              <a:rPr lang="es-MX" dirty="0" smtClean="0" sz="1600">
                <a:hlinkClick r:id="linkId2078633355"/>
              </a:rPr>
              <a:t>https://www.mendeley.com/viewer/?fileId=0459db40-e4bc-43ab-4961-dc0e2e1a967a&amp;documentId=25103046-715c-3567-b825-c9810936e164#12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Supporting Evidences?</a:t>
            </a:r>
            <a:endParaRPr lang="es-MX"/>
          </a:p>
        </p:txBody>
      </p:sp>
      <p:sp>
        <p:nvSpPr>
          <p:cNvPr id="3" name="Content Placeholder 2"/>
          <p:cNvSpPr>
            <a:spLocks noGrp="1"/>
          </p:cNvSpPr>
          <p:nvPr>
            <p:ph idx="1"/>
          </p:nvPr>
        </p:nvSpPr>
        <p:spPr/>
        <p:txBody>
          <a:bodyPr>
            <a:noAutofit/>
          </a:bodyPr>
          <a:lstStyle/>
          <a:p>
            <a:r>
              <a:rPr lang="es-MX" dirty="0" smtClean="0" sz="1800"/>
              <a:t>the majority of knowledge presented is relevant to the learner, resulting in large part of lectures or textbooks being retrieved and identified for knowledge organisation (Atapattu et al. 2012 ).</a:t>
            </a:r>
            <a:r>
              <a:rPr lang="es-MX" dirty="0" smtClean="0" sz="1800"/>
              <a:t> - </a:t>
            </a:r>
            <a:r>
              <a:rPr lang="es-MX" dirty="0" smtClean="0" sz="1800">
                <a:hlinkClick r:id="linkId2078633350"/>
              </a:rPr>
              <a:t>https://www.mendeley.com/viewer/?fileId=67b9f68e-57b8-ff45-0cb7-f696574a99fe&amp;documentId=be0e9ab9-770b-3585-a4c1-31afafe21302#2</a:t>
            </a:r>
            <a:endParaRPr lang="es-MX"/>
          </a:p>
          <a:p>
            <a:r>
              <a:rPr lang="es-MX" dirty="0" smtClean="0" sz="1800"/>
              <a:t>"According to( Novak&amp;Gowin, 1984 ), a concept map should form an overview of approximately 15-25 concepts, organising the most important knowledge in a domain. However, in the educational context, particularly in lecture slides, the majority of the knowledge presented is deemed important to the learner, resulting in a large portion of lecture slides being retrieved and identified for concept map."</a:t>
            </a:r>
            <a:r>
              <a:rPr lang="es-MX" dirty="0" smtClean="0" sz="1800"/>
              <a:t> - </a:t>
            </a:r>
            <a:r>
              <a:rPr lang="es-MX" dirty="0" smtClean="0" sz="1800">
                <a:hlinkClick r:id="linkId2078633353"/>
              </a:rPr>
              <a:t>https://www.mendeley.com/viewer/?fileId=2864c8a9-9328-fff9-1a44-6358a1da91ca&amp;documentId=e62f6a94-28de-32a1-81f6-e97d3115c150#8</a:t>
            </a:r>
            <a:endParaRPr lang="es-MX"/>
          </a:p>
          <a:p>
            <a:pPr lvl="1"/>
            <a:r>
              <a:rPr lang="es-MX" dirty="0" smtClean="0" sz="1600"/>
              <a:t>"Usually 15 to 25 concepts will suffice."</a:t>
            </a:r>
            <a:r>
              <a:rPr lang="es-MX" dirty="0" smtClean="0" sz="1600"/>
              <a:t> - </a:t>
            </a:r>
            <a:r>
              <a:rPr lang="es-MX" dirty="0" smtClean="0" sz="1600">
                <a:hlinkClick r:id="linkId2078633355"/>
              </a:rPr>
              <a:t>https://www.mendeley.com/viewer/?fileId=0459db40-e4bc-43ab-4961-dc0e2e1a967a&amp;documentId=25103046-715c-3567-b825-c9810936e164#12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the majority of knowledge presented is relevant to the learner, resulting in large part of lectures or textbooks being retrieved and identified for knowledge organisation (Atapattu et al. 2012 ).</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600"/>
              <a:t>"According to( Novak&amp;Gowin, 1984 ), a concept map should form an overview of approximately 15-25 concepts, organising the most important knowledge in a domain. However, in the educational context, particularly in lecture slides, the majority of the knowledge presented is deemed important to the learner, resulting in a large portion of lecture slides being retrieved and identified for concept map."</a:t>
            </a:r>
            <a:endParaRPr lang="es-MX"/>
          </a:p>
        </p:txBody>
      </p:sp>
      <p:sp>
        <p:nvSpPr>
          <p:cNvPr id="3" name="Content Placeholder 2"/>
          <p:cNvSpPr>
            <a:spLocks noGrp="1"/>
          </p:cNvSpPr>
          <p:nvPr>
            <p:ph idx="1"/>
          </p:nvPr>
        </p:nvSpPr>
        <p:spPr/>
        <p:txBody>
          <a:bodyPr>
            <a:noAutofit/>
          </a:bodyPr>
          <a:lstStyle/>
          <a:p>
            <a:r>
              <a:rPr lang="es-MX" dirty="0" smtClean="0" sz="3200"/>
              <a:t>"Usually 15 to 25 concepts will suffice."</a:t>
            </a:r>
            <a:r>
              <a:rPr lang="es-MX" dirty="0" smtClean="0" sz="3200"/>
              <a:t> - </a:t>
            </a:r>
            <a:r>
              <a:rPr lang="es-MX" dirty="0" smtClean="0" sz="3200">
                <a:hlinkClick r:id="linkId2078633355"/>
              </a:rPr>
              <a:t>https://www.mendeley.com/viewer/?fileId=0459db40-e4bc-43ab-4961-dc0e2e1a967a&amp;documentId=25103046-715c-3567-b825-c9810936e164#12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600"/>
              <a:t>"Usually 15 to 25 concepts will suffice."</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need of assistance</a:t>
            </a:r>
            <a:endParaRPr lang="es-MX"/>
          </a:p>
        </p:txBody>
      </p:sp>
      <p:sp>
        <p:nvSpPr>
          <p:cNvPr id="3" name="Content Placeholder 2"/>
          <p:cNvSpPr>
            <a:spLocks noGrp="1"/>
          </p:cNvSpPr>
          <p:nvPr>
            <p:ph idx="1"/>
          </p:nvPr>
        </p:nvSpPr>
        <p:spPr/>
        <p:txBody>
          <a:bodyPr>
            <a:noAutofit/>
          </a:bodyPr>
          <a:lstStyle/>
          <a:p>
            <a:r>
              <a:rPr lang="es-MX" dirty="0" smtClean="0" sz="2000"/>
              <a:t>Supporting Evidences?</a:t>
            </a:r>
            <a:endParaRPr lang="es-MX"/>
          </a:p>
          <a:p>
            <a:pPr lvl="1"/>
            <a:r>
              <a:rPr lang="es-MX" dirty="0" smtClean="0" sz="1800"/>
              <a:t>"novice learners require substantial assistance from experts in constructing their own maps,"</a:t>
            </a:r>
            <a:r>
              <a:rPr lang="es-MX" dirty="0" smtClean="0" sz="1800"/>
              <a:t> - </a:t>
            </a:r>
            <a:r>
              <a:rPr lang="es-MX" dirty="0" smtClean="0" sz="1800">
                <a:hlinkClick r:id="linkId2078640532"/>
              </a:rPr>
              <a:t>https://www.mendeley.com/viewer/?fileId=67b9f68e-57b8-ff45-0cb7-f696574a99fe&amp;documentId=be0e9ab9-770b-3585-a4c1-31afafe21302#1</a:t>
            </a:r>
            <a:endParaRPr lang="es-MX"/>
          </a:p>
          <a:p>
            <a:pPr lvl="1"/>
            <a:r>
              <a:rPr lang="es-MX" dirty="0" smtClean="0" sz="1800"/>
              <a:t>"creating their own concept maps, introduces a substantial difficulty for novice students to correctly identify concepts, relation and hence, requieres continuos assistance from academic staff"</a:t>
            </a:r>
            <a:r>
              <a:rPr lang="es-MX" dirty="0" smtClean="0" sz="1800"/>
              <a:t> - </a:t>
            </a:r>
            <a:r>
              <a:rPr lang="es-MX" dirty="0" smtClean="0" sz="1800">
                <a:hlinkClick r:id="linkId2078642162"/>
              </a:rPr>
              <a:t>https://www.mendeley.com/viewer/?fileId=67b9f68e-57b8-ff45-0cb7-f696574a99fe&amp;documentId=be0e9ab9-770b-3585-a4c1-31afafe21302#2</a:t>
            </a:r>
            <a:endParaRPr lang="es-MX"/>
          </a:p>
          <a:p>
            <a:pPr lvl="1"/>
            <a:r>
              <a:rPr lang="es-MX" dirty="0" smtClean="0" sz="1800"/>
              <a:t>"The widespread adoption of concept maps is hindered by the substantial assistance and feedback required by learners constructing concept maps. Most learners struggle to identify correct concepts, relations, and their hierarchical organisation."</a:t>
            </a:r>
            <a:r>
              <a:rPr lang="es-MX" dirty="0" smtClean="0" sz="1800"/>
              <a:t> - </a:t>
            </a:r>
            <a:r>
              <a:rPr lang="es-MX" dirty="0" smtClean="0" sz="1800">
                <a:hlinkClick r:id="linkId2078350984"/>
              </a:rPr>
              <a:t>https://www.mendeley.com/viewer/?fileId=2864c8a9-9328-fff9-0c9c-70dafc4572c7&amp;documentId=6fe56908-f252-37a8-8c7e-cd8ef716eab6#2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Supporting Evidences?</a:t>
            </a:r>
            <a:endParaRPr lang="es-MX"/>
          </a:p>
        </p:txBody>
      </p:sp>
      <p:sp>
        <p:nvSpPr>
          <p:cNvPr id="3" name="Content Placeholder 2"/>
          <p:cNvSpPr>
            <a:spLocks noGrp="1"/>
          </p:cNvSpPr>
          <p:nvPr>
            <p:ph idx="1"/>
          </p:nvPr>
        </p:nvSpPr>
        <p:spPr/>
        <p:txBody>
          <a:bodyPr>
            <a:noAutofit/>
          </a:bodyPr>
          <a:lstStyle/>
          <a:p>
            <a:r>
              <a:rPr lang="es-MX" dirty="0" smtClean="0" sz="2000"/>
              <a:t>"novice learners require substantial assistance from experts in constructing their own maps,"</a:t>
            </a:r>
            <a:r>
              <a:rPr lang="es-MX" dirty="0" smtClean="0" sz="2000"/>
              <a:t> - </a:t>
            </a:r>
            <a:r>
              <a:rPr lang="es-MX" dirty="0" smtClean="0" sz="2000">
                <a:hlinkClick r:id="linkId2078640532"/>
              </a:rPr>
              <a:t>https://www.mendeley.com/viewer/?fileId=67b9f68e-57b8-ff45-0cb7-f696574a99fe&amp;documentId=be0e9ab9-770b-3585-a4c1-31afafe21302#1</a:t>
            </a:r>
            <a:endParaRPr lang="es-MX"/>
          </a:p>
          <a:p>
            <a:r>
              <a:rPr lang="es-MX" dirty="0" smtClean="0" sz="2000"/>
              <a:t>"creating their own concept maps, introduces a substantial difficulty for novice students to correctly identify concepts, relation and hence, requieres continuos assistance from academic staff"</a:t>
            </a:r>
            <a:r>
              <a:rPr lang="es-MX" dirty="0" smtClean="0" sz="2000"/>
              <a:t> - </a:t>
            </a:r>
            <a:r>
              <a:rPr lang="es-MX" dirty="0" smtClean="0" sz="2000">
                <a:hlinkClick r:id="linkId2078642162"/>
              </a:rPr>
              <a:t>https://www.mendeley.com/viewer/?fileId=67b9f68e-57b8-ff45-0cb7-f696574a99fe&amp;documentId=be0e9ab9-770b-3585-a4c1-31afafe21302#2</a:t>
            </a:r>
            <a:endParaRPr lang="es-MX"/>
          </a:p>
          <a:p>
            <a:r>
              <a:rPr lang="es-MX" dirty="0" smtClean="0" sz="2000"/>
              <a:t>"The widespread adoption of concept maps is hindered by the substantial assistance and feedback required by learners constructing concept maps. Most learners struggle to identify correct concepts, relations, and their hierarchical organisation."</a:t>
            </a:r>
            <a:r>
              <a:rPr lang="es-MX" dirty="0" smtClean="0" sz="2000"/>
              <a:t> - </a:t>
            </a:r>
            <a:r>
              <a:rPr lang="es-MX" dirty="0" smtClean="0" sz="2000">
                <a:hlinkClick r:id="linkId2078350984"/>
              </a:rPr>
              <a:t>https://www.mendeley.com/viewer/?fileId=2864c8a9-9328-fff9-0c9c-70dafc4572c7&amp;documentId=6fe56908-f252-37a8-8c7e-cd8ef716eab6#2</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800"/>
              <a:t>"novice learners require substantial assistance from experts in constructing their own maps,"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2400"/>
              <a:t>"creating their own concept maps, introduces a substantial difficulty for novice students to correctly identify concepts, relation and hence, requieres continuos assistance from academic staff"</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(6/17)</a:t>
            </a:r>
            <a:endParaRPr lang="es-MX"/>
          </a:p>
        </p:txBody>
      </p:sp>
      <p:sp>
        <p:nvSpPr>
          <p:cNvPr id="3" name="Content Placeholder 2"/>
          <p:cNvSpPr>
            <a:spLocks noGrp="1"/>
          </p:cNvSpPr>
          <p:nvPr>
            <p:ph idx="1"/>
          </p:nvPr>
        </p:nvSpPr>
        <p:spPr/>
        <p:txBody>
          <a:bodyPr>
            <a:noAutofit/>
          </a:bodyPr>
          <a:lstStyle/>
          <a:p>
            <a:pPr lvl="3"/>
            <a:r>
              <a:rPr lang="es-MX" dirty="0" smtClean="0" sz="1000"/>
              <a:t>Click icon to address it</a:t>
            </a:r>
            <a:endParaRPr lang="es-MX"/>
          </a:p>
          <a:p>
            <a:pPr lvl="2"/>
            <a:r>
              <a:rPr lang="es-MX" dirty="0" smtClean="0" sz="1050"/>
              <a:t>No longer not being able to adjust learning materials</a:t>
            </a:r>
            <a:endParaRPr lang="es-MX"/>
          </a:p>
          <a:p>
            <a:pPr lvl="3"/>
            <a:r>
              <a:rPr lang="es-MX" dirty="0" smtClean="0" sz="1000"/>
              <a:t>Click icon to address it</a:t>
            </a:r>
            <a:endParaRPr lang="es-MX"/>
          </a:p>
          <a:p>
            <a:pPr lvl="1"/>
            <a:r>
              <a:rPr lang="es-MX" dirty="0" smtClean="0" sz="1100"/>
              <a:t>Lessen Causes</a:t>
            </a:r>
            <a:endParaRPr lang="es-MX"/>
          </a:p>
          <a:p>
            <a:pPr lvl="2"/>
            <a:r>
              <a:rPr lang="es-MX" dirty="0" smtClean="0" sz="1050"/>
              <a:t>No longer students have difficulties developing concept maps</a:t>
            </a:r>
            <a:endParaRPr lang="es-MX"/>
          </a:p>
          <a:p>
            <a:pPr lvl="2"/>
            <a:r>
              <a:rPr lang="es-MX" dirty="0" smtClean="0" sz="1050"/>
              <a:t>No longer multi-perspective</a:t>
            </a:r>
            <a:endParaRPr lang="es-MX"/>
          </a:p>
          <a:p>
            <a:pPr lvl="3"/>
            <a:r>
              <a:rPr lang="es-MX" dirty="0" smtClean="0" sz="1000"/>
              <a:t>Click icon to address it</a:t>
            </a:r>
            <a:endParaRPr lang="es-MX"/>
          </a:p>
          <a:p>
            <a:pPr lvl="2"/>
            <a:r>
              <a:rPr lang="es-MX" dirty="0" smtClean="0" sz="1050"/>
              <a:t>No longer no evidence of what is in student mind at creating the map</a:t>
            </a:r>
            <a:endParaRPr lang="es-MX"/>
          </a:p>
          <a:p>
            <a:pPr lvl="3"/>
            <a:r>
              <a:rPr lang="es-MX" dirty="0" smtClean="0" sz="1000"/>
              <a:t>Click icon to address it</a:t>
            </a:r>
            <a:endParaRPr lang="es-MX"/>
          </a:p>
          <a:p>
            <a:pPr lvl="2"/>
            <a:r>
              <a:rPr lang="es-MX" dirty="0" smtClean="0" sz="1050"/>
              <a:t>No longer students have difficulty in the concept mapping task</a:t>
            </a:r>
            <a:endParaRPr lang="es-MX"/>
          </a:p>
          <a:p>
            <a:pPr lvl="3"/>
            <a:r>
              <a:rPr lang="es-MX" dirty="0" smtClean="0" sz="1000"/>
              <a:t>...follows from...</a:t>
            </a:r>
            <a:endParaRPr lang="es-MX"/>
          </a:p>
          <a:p>
            <a:pPr lvl="4"/>
            <a:r>
              <a:rPr lang="es-MX" dirty="0" smtClean="0" sz="1000"/>
              <a:t>No longer large size of knowledge domains</a:t>
            </a:r>
            <a:endParaRPr lang="es-MX"/>
          </a:p>
          <a:p>
            <a:pPr lvl="4"/>
            <a:r>
              <a:rPr lang="es-MX" dirty="0" smtClean="0" sz="1000"/>
              <a:t>No longer need of assistance</a:t>
            </a:r>
            <a:endParaRPr lang="es-MX"/>
          </a:p>
          <a:p>
            <a:pPr lvl="5"/>
            <a:r>
              <a:rPr lang="es-MX" dirty="0" smtClean="0" sz="1000"/>
              <a:t>Click icon to address it</a:t>
            </a:r>
            <a:endParaRPr lang="es-MX"/>
          </a:p>
          <a:p>
            <a:r>
              <a:rPr lang="es-MX" dirty="0" smtClean="0" sz="1200"/>
              <a:t>Requirements</a:t>
            </a:r>
            <a:endParaRPr lang="es-MX"/>
          </a:p>
          <a:p>
            <a:pPr lvl="1"/>
            <a:r>
              <a:rPr lang="es-MX" dirty="0" smtClean="0" sz="1100"/>
              <a:t>Functional Requirements</a:t>
            </a:r>
            <a:endParaRPr lang="es-MX"/>
          </a:p>
          <a:p>
            <a:pPr lvl="1"/>
            <a:r>
              <a:rPr lang="es-MX" dirty="0" smtClean="0" sz="1100"/>
              <a:t>Non-functional Requirements</a:t>
            </a:r>
            <a:endParaRPr lang="es-MX"/>
          </a:p>
          <a:p>
            <a:pPr lvl="2"/>
            <a:r>
              <a:rPr lang="es-MX" dirty="0" smtClean="0" sz="1050"/>
              <a:t>Structural</a:t>
            </a:r>
            <a:endParaRPr lang="es-MX"/>
          </a:p>
          <a:p>
            <a:pPr lvl="3"/>
            <a:r>
              <a:rPr lang="es-MX" dirty="0" smtClean="0" sz="1000"/>
              <a:t>Coherence</a:t>
            </a:r>
            <a:endParaRPr lang="es-MX"/>
          </a:p>
          <a:p>
            <a:pPr lvl="3"/>
            <a:r>
              <a:rPr lang="es-MX" dirty="0" smtClean="0" sz="1000"/>
              <a:t>Consistency</a:t>
            </a:r>
            <a:endParaRPr lang="es-MX"/>
          </a:p>
          <a:p>
            <a:pPr lvl="3"/>
            <a:r>
              <a:rPr lang="es-MX" dirty="0" smtClean="0" sz="1000"/>
              <a:t>Modularity</a:t>
            </a:r>
            <a:endParaRPr lang="es-MX"/>
          </a:p>
          <a:p>
            <a:pPr lvl="3"/>
            <a:r>
              <a:rPr lang="es-MX" dirty="0" smtClean="0" sz="1000"/>
              <a:t>Conciseness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1800"/>
              <a:t>"The widespread adoption of concept maps is hindered by the substantial assistance and feedback required by learners constructing concept maps. Most learners struggle to identify correct concepts, relations, and their hierarchical organisation."</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Assess Problem as Solutions</a:t>
            </a:r>
            <a:endParaRPr lang="es-MX"/>
          </a:p>
        </p:txBody>
      </p:sp>
      <p:sp>
        <p:nvSpPr>
          <p:cNvPr id="3" name="Content Placeholder 2"/>
          <p:cNvSpPr>
            <a:spLocks noGrp="1"/>
          </p:cNvSpPr>
          <p:nvPr>
            <p:ph idx="1"/>
          </p:nvPr>
        </p:nvSpPr>
        <p:spPr/>
        <p:txBody>
          <a:bodyPr>
            <a:noAutofit/>
          </a:bodyPr>
          <a:lstStyle/>
          <a:p>
            <a:r>
              <a:rPr lang="es-MX" dirty="0" smtClean="0" sz="1600"/>
              <a:t>Alleviate Consequences</a:t>
            </a:r>
            <a:endParaRPr lang="es-MX"/>
          </a:p>
          <a:p>
            <a:pPr lvl="1"/>
            <a:r>
              <a:rPr lang="es-MX" dirty="0" smtClean="0" sz="1400"/>
              <a:t>No longer difficulties for detecting students misconceptions</a:t>
            </a:r>
            <a:endParaRPr lang="es-MX"/>
          </a:p>
          <a:p>
            <a:pPr lvl="2"/>
            <a:r>
              <a:rPr lang="es-MX" dirty="0" smtClean="0" sz="1200"/>
              <a:t>Click icon to address it</a:t>
            </a:r>
            <a:endParaRPr lang="es-MX"/>
          </a:p>
          <a:p>
            <a:pPr lvl="1"/>
            <a:r>
              <a:rPr lang="es-MX" dirty="0" smtClean="0" sz="1400"/>
              <a:t>No longer not being able to adjust learning materials</a:t>
            </a:r>
            <a:endParaRPr lang="es-MX"/>
          </a:p>
          <a:p>
            <a:pPr lvl="2"/>
            <a:r>
              <a:rPr lang="es-MX" dirty="0" smtClean="0" sz="1200"/>
              <a:t>Click icon to address it</a:t>
            </a:r>
            <a:endParaRPr lang="es-MX"/>
          </a:p>
          <a:p>
            <a:r>
              <a:rPr lang="es-MX" dirty="0" smtClean="0" sz="1600"/>
              <a:t>Lessen Causes</a:t>
            </a:r>
            <a:endParaRPr lang="es-MX"/>
          </a:p>
          <a:p>
            <a:pPr lvl="1"/>
            <a:r>
              <a:rPr lang="es-MX" dirty="0" smtClean="0" sz="1400"/>
              <a:t>No longer students have difficulties developing concept maps</a:t>
            </a:r>
            <a:endParaRPr lang="es-MX"/>
          </a:p>
          <a:p>
            <a:pPr lvl="1"/>
            <a:r>
              <a:rPr lang="es-MX" dirty="0" smtClean="0" sz="1400"/>
              <a:t>No longer multi-perspective</a:t>
            </a:r>
            <a:endParaRPr lang="es-MX"/>
          </a:p>
          <a:p>
            <a:pPr lvl="2"/>
            <a:r>
              <a:rPr lang="es-MX" dirty="0" smtClean="0" sz="1200"/>
              <a:t>Click icon to address it</a:t>
            </a:r>
            <a:endParaRPr lang="es-MX"/>
          </a:p>
          <a:p>
            <a:pPr lvl="1"/>
            <a:r>
              <a:rPr lang="es-MX" dirty="0" smtClean="0" sz="1400"/>
              <a:t>No longer no evidence of what is in student mind at creating the map</a:t>
            </a:r>
            <a:endParaRPr lang="es-MX"/>
          </a:p>
          <a:p>
            <a:pPr lvl="2"/>
            <a:r>
              <a:rPr lang="es-MX" dirty="0" smtClean="0" sz="1200"/>
              <a:t>Click icon to address it</a:t>
            </a:r>
            <a:endParaRPr lang="es-MX"/>
          </a:p>
          <a:p>
            <a:pPr lvl="1"/>
            <a:r>
              <a:rPr lang="es-MX" dirty="0" smtClean="0" sz="1400"/>
              <a:t>No longer students have difficulty in the concept mapping task</a:t>
            </a:r>
            <a:endParaRPr lang="es-MX"/>
          </a:p>
          <a:p>
            <a:pPr lvl="2"/>
            <a:r>
              <a:rPr lang="es-MX" dirty="0" smtClean="0" sz="1200"/>
              <a:t>...follows from...</a:t>
            </a:r>
            <a:endParaRPr lang="es-MX"/>
          </a:p>
          <a:p>
            <a:pPr lvl="3"/>
            <a:r>
              <a:rPr lang="es-MX" dirty="0" smtClean="0" sz="1100"/>
              <a:t>No longer large size of knowledge domains</a:t>
            </a:r>
            <a:endParaRPr lang="es-MX"/>
          </a:p>
          <a:p>
            <a:pPr lvl="3"/>
            <a:r>
              <a:rPr lang="es-MX" dirty="0" smtClean="0" sz="1100"/>
              <a:t>No longer need of assistance</a:t>
            </a:r>
            <a:endParaRPr lang="es-MX"/>
          </a:p>
          <a:p>
            <a:pPr lvl="4"/>
            <a:r>
              <a:rPr lang="es-MX" dirty="0" smtClean="0" sz="1100"/>
              <a:t>Click icon to address it</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Alleviate Consequences</a:t>
            </a:r>
            <a:endParaRPr lang="es-MX"/>
          </a:p>
        </p:txBody>
      </p:sp>
      <p:sp>
        <p:nvSpPr>
          <p:cNvPr id="3" name="Content Placeholder 2"/>
          <p:cNvSpPr>
            <a:spLocks noGrp="1"/>
          </p:cNvSpPr>
          <p:nvPr>
            <p:ph idx="1"/>
          </p:nvPr>
        </p:nvSpPr>
        <p:spPr/>
        <p:txBody>
          <a:bodyPr>
            <a:noAutofit/>
          </a:bodyPr>
          <a:lstStyle/>
          <a:p>
            <a:r>
              <a:rPr lang="es-MX" dirty="0" smtClean="0" sz="3200"/>
              <a:t>No longer difficulties for detecting students misconceptions</a:t>
            </a:r>
            <a:endParaRPr lang="es-MX"/>
          </a:p>
          <a:p>
            <a:pPr lvl="1"/>
            <a:r>
              <a:rPr lang="es-MX" dirty="0" smtClean="0" sz="2800"/>
              <a:t>Click icon to address it</a:t>
            </a:r>
            <a:endParaRPr lang="es-MX"/>
          </a:p>
          <a:p>
            <a:r>
              <a:rPr lang="es-MX" dirty="0" smtClean="0" sz="3200"/>
              <a:t>No longer not being able to adjust learning materials</a:t>
            </a:r>
            <a:endParaRPr lang="es-MX"/>
          </a:p>
          <a:p>
            <a:pPr lvl="1"/>
            <a:r>
              <a:rPr lang="es-MX" dirty="0" smtClean="0" sz="2800"/>
              <a:t>Click icon to address it</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No longer difficulties for detecting students misconceptions</a:t>
            </a:r>
            <a:endParaRPr lang="es-MX"/>
          </a:p>
        </p:txBody>
      </p:sp>
      <p:sp>
        <p:nvSpPr>
          <p:cNvPr id="3" name="Content Placeholder 2"/>
          <p:cNvSpPr>
            <a:spLocks noGrp="1"/>
          </p:cNvSpPr>
          <p:nvPr>
            <p:ph idx="1"/>
          </p:nvPr>
        </p:nvSpPr>
        <p:spPr/>
        <p:txBody>
          <a:bodyPr>
            <a:noAutofit/>
          </a:bodyPr>
          <a:lstStyle/>
          <a:p>
            <a:r>
              <a:rPr lang="es-MX" dirty="0" smtClean="0" sz="3200"/>
              <a:t>Click icon to address it</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Click icon to address it</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No longer not being able to adjust learning materials</a:t>
            </a:r>
            <a:endParaRPr lang="es-MX"/>
          </a:p>
        </p:txBody>
      </p:sp>
      <p:sp>
        <p:nvSpPr>
          <p:cNvPr id="3" name="Content Placeholder 2"/>
          <p:cNvSpPr>
            <a:spLocks noGrp="1"/>
          </p:cNvSpPr>
          <p:nvPr>
            <p:ph idx="1"/>
          </p:nvPr>
        </p:nvSpPr>
        <p:spPr/>
        <p:txBody>
          <a:bodyPr>
            <a:noAutofit/>
          </a:bodyPr>
          <a:lstStyle/>
          <a:p>
            <a:r>
              <a:rPr lang="es-MX" dirty="0" smtClean="0" sz="3200"/>
              <a:t>Click icon to address it</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Click icon to address it</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Lessen Causes</a:t>
            </a:r>
            <a:endParaRPr lang="es-MX"/>
          </a:p>
        </p:txBody>
      </p:sp>
      <p:sp>
        <p:nvSpPr>
          <p:cNvPr id="3" name="Content Placeholder 2"/>
          <p:cNvSpPr>
            <a:spLocks noGrp="1"/>
          </p:cNvSpPr>
          <p:nvPr>
            <p:ph idx="1"/>
          </p:nvPr>
        </p:nvSpPr>
        <p:spPr/>
        <p:txBody>
          <a:bodyPr>
            <a:noAutofit/>
          </a:bodyPr>
          <a:lstStyle/>
          <a:p>
            <a:r>
              <a:rPr lang="es-MX" dirty="0" smtClean="0" sz="2400"/>
              <a:t>No longer students have difficulties developing concept maps</a:t>
            </a:r>
            <a:endParaRPr lang="es-MX"/>
          </a:p>
          <a:p>
            <a:r>
              <a:rPr lang="es-MX" dirty="0" smtClean="0" sz="2400"/>
              <a:t>No longer multi-perspective</a:t>
            </a:r>
            <a:endParaRPr lang="es-MX"/>
          </a:p>
          <a:p>
            <a:pPr lvl="1"/>
            <a:r>
              <a:rPr lang="es-MX" dirty="0" smtClean="0" sz="2000"/>
              <a:t>Click icon to address it</a:t>
            </a:r>
            <a:endParaRPr lang="es-MX"/>
          </a:p>
          <a:p>
            <a:r>
              <a:rPr lang="es-MX" dirty="0" smtClean="0" sz="2400"/>
              <a:t>No longer no evidence of what is in student mind at creating the map</a:t>
            </a:r>
            <a:endParaRPr lang="es-MX"/>
          </a:p>
          <a:p>
            <a:pPr lvl="1"/>
            <a:r>
              <a:rPr lang="es-MX" dirty="0" smtClean="0" sz="2000"/>
              <a:t>Click icon to address it</a:t>
            </a:r>
            <a:endParaRPr lang="es-MX"/>
          </a:p>
          <a:p>
            <a:r>
              <a:rPr lang="es-MX" dirty="0" smtClean="0" sz="2400"/>
              <a:t>No longer students have difficulty in the concept mapping task</a:t>
            </a:r>
            <a:endParaRPr lang="es-MX"/>
          </a:p>
          <a:p>
            <a:pPr lvl="1"/>
            <a:r>
              <a:rPr lang="es-MX" dirty="0" smtClean="0" sz="2000"/>
              <a:t>...follows from...</a:t>
            </a:r>
            <a:endParaRPr lang="es-MX"/>
          </a:p>
          <a:p>
            <a:pPr lvl="2"/>
            <a:r>
              <a:rPr lang="es-MX" dirty="0" smtClean="0" sz="1800"/>
              <a:t>No longer large size of knowledge domains</a:t>
            </a:r>
            <a:endParaRPr lang="es-MX"/>
          </a:p>
          <a:p>
            <a:pPr lvl="2"/>
            <a:r>
              <a:rPr lang="es-MX" dirty="0" smtClean="0" sz="1800"/>
              <a:t>No longer need of assistance</a:t>
            </a:r>
            <a:endParaRPr lang="es-MX"/>
          </a:p>
          <a:p>
            <a:pPr lvl="3"/>
            <a:r>
              <a:rPr lang="es-MX" dirty="0" smtClean="0" sz="1600"/>
              <a:t>Click icon to address it</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No longer students have difficulties developing concept maps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No longer multi-perspective</a:t>
            </a:r>
            <a:endParaRPr lang="es-MX"/>
          </a:p>
        </p:txBody>
      </p:sp>
      <p:sp>
        <p:nvSpPr>
          <p:cNvPr id="3" name="Content Placeholder 2"/>
          <p:cNvSpPr>
            <a:spLocks noGrp="1"/>
          </p:cNvSpPr>
          <p:nvPr>
            <p:ph idx="1"/>
          </p:nvPr>
        </p:nvSpPr>
        <p:spPr/>
        <p:txBody>
          <a:bodyPr>
            <a:noAutofit/>
          </a:bodyPr>
          <a:lstStyle/>
          <a:p>
            <a:r>
              <a:rPr lang="es-MX" dirty="0" smtClean="0" sz="3200"/>
              <a:t>Click icon to address it</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(7/17)</a:t>
            </a:r>
            <a:endParaRPr lang="es-MX"/>
          </a:p>
        </p:txBody>
      </p:sp>
      <p:sp>
        <p:nvSpPr>
          <p:cNvPr id="3" name="Content Placeholder 2"/>
          <p:cNvSpPr>
            <a:spLocks noGrp="1"/>
          </p:cNvSpPr>
          <p:nvPr>
            <p:ph idx="1"/>
          </p:nvPr>
        </p:nvSpPr>
        <p:spPr/>
        <p:txBody>
          <a:bodyPr>
            <a:noAutofit/>
          </a:bodyPr>
          <a:lstStyle/>
          <a:p>
            <a:pPr lvl="2"/>
            <a:r>
              <a:rPr lang="es-MX" dirty="0" smtClean="0" sz="1050"/>
              <a:t>Usage</a:t>
            </a:r>
            <a:endParaRPr lang="es-MX"/>
          </a:p>
          <a:p>
            <a:pPr lvl="3"/>
            <a:r>
              <a:rPr lang="es-MX" dirty="0" smtClean="0" sz="1000"/>
              <a:t>Usability</a:t>
            </a:r>
            <a:endParaRPr lang="es-MX"/>
          </a:p>
          <a:p>
            <a:pPr lvl="3"/>
            <a:r>
              <a:rPr lang="es-MX" dirty="0" smtClean="0" sz="1000"/>
              <a:t>Comprehensibility</a:t>
            </a:r>
            <a:endParaRPr lang="es-MX"/>
          </a:p>
          <a:p>
            <a:pPr lvl="3"/>
            <a:r>
              <a:rPr lang="es-MX" dirty="0" smtClean="0" sz="1000"/>
              <a:t>Learnability</a:t>
            </a:r>
            <a:endParaRPr lang="es-MX"/>
          </a:p>
          <a:p>
            <a:pPr lvl="3"/>
            <a:r>
              <a:rPr lang="es-MX" dirty="0" smtClean="0" sz="1000"/>
              <a:t>Customisability</a:t>
            </a:r>
            <a:endParaRPr lang="es-MX"/>
          </a:p>
          <a:p>
            <a:pPr lvl="3"/>
            <a:r>
              <a:rPr lang="es-MX" dirty="0" smtClean="0" sz="1000"/>
              <a:t>Suitability</a:t>
            </a:r>
            <a:endParaRPr lang="es-MX"/>
          </a:p>
          <a:p>
            <a:pPr lvl="3"/>
            <a:r>
              <a:rPr lang="es-MX" dirty="0" smtClean="0" sz="1000"/>
              <a:t>Accessibility</a:t>
            </a:r>
            <a:endParaRPr lang="es-MX"/>
          </a:p>
          <a:p>
            <a:pPr lvl="3"/>
            <a:r>
              <a:rPr lang="es-MX" dirty="0" smtClean="0" sz="1000"/>
              <a:t>Elegance</a:t>
            </a:r>
            <a:endParaRPr lang="es-MX"/>
          </a:p>
          <a:p>
            <a:pPr lvl="3"/>
            <a:r>
              <a:rPr lang="es-MX" dirty="0" smtClean="0" sz="1000"/>
              <a:t>Fun</a:t>
            </a:r>
            <a:endParaRPr lang="es-MX"/>
          </a:p>
          <a:p>
            <a:pPr lvl="3"/>
            <a:r>
              <a:rPr lang="es-MX" dirty="0" smtClean="0" sz="1000"/>
              <a:t>Traceability</a:t>
            </a:r>
            <a:endParaRPr lang="es-MX"/>
          </a:p>
          <a:p>
            <a:pPr lvl="2"/>
            <a:r>
              <a:rPr lang="es-MX" dirty="0" smtClean="0" sz="1050"/>
              <a:t>Management</a:t>
            </a:r>
            <a:endParaRPr lang="es-MX"/>
          </a:p>
          <a:p>
            <a:pPr lvl="3"/>
            <a:r>
              <a:rPr lang="es-MX" dirty="0" smtClean="0" sz="1000"/>
              <a:t>Maintainability</a:t>
            </a:r>
            <a:endParaRPr lang="es-MX"/>
          </a:p>
          <a:p>
            <a:pPr lvl="3"/>
            <a:r>
              <a:rPr lang="es-MX" dirty="0" smtClean="0" sz="1000"/>
              <a:t>Flexibility</a:t>
            </a:r>
            <a:endParaRPr lang="es-MX"/>
          </a:p>
          <a:p>
            <a:pPr lvl="3"/>
            <a:r>
              <a:rPr lang="es-MX" dirty="0" smtClean="0" sz="1000"/>
              <a:t>Accountability</a:t>
            </a:r>
            <a:endParaRPr lang="es-MX"/>
          </a:p>
          <a:p>
            <a:pPr lvl="2"/>
            <a:r>
              <a:rPr lang="es-MX" dirty="0" smtClean="0" sz="1050"/>
              <a:t>Environmental</a:t>
            </a:r>
            <a:endParaRPr lang="es-MX"/>
          </a:p>
          <a:p>
            <a:pPr lvl="3"/>
            <a:r>
              <a:rPr lang="es-MX" dirty="0" smtClean="0" sz="1000"/>
              <a:t>Expresiveness</a:t>
            </a:r>
            <a:endParaRPr lang="es-MX"/>
          </a:p>
          <a:p>
            <a:pPr lvl="3"/>
            <a:r>
              <a:rPr lang="es-MX" dirty="0" smtClean="0" sz="1000"/>
              <a:t>Correctness</a:t>
            </a:r>
            <a:endParaRPr lang="es-MX"/>
          </a:p>
          <a:p>
            <a:pPr lvl="3"/>
            <a:r>
              <a:rPr lang="es-MX" dirty="0" smtClean="0" sz="1000"/>
              <a:t>Generality</a:t>
            </a:r>
            <a:endParaRPr lang="es-MX"/>
          </a:p>
          <a:p>
            <a:pPr lvl="3"/>
            <a:r>
              <a:rPr lang="es-MX" dirty="0" smtClean="0" sz="1000"/>
              <a:t>Interoperability</a:t>
            </a:r>
            <a:endParaRPr lang="es-MX"/>
          </a:p>
          <a:p>
            <a:pPr lvl="3"/>
            <a:r>
              <a:rPr lang="es-MX" dirty="0" smtClean="0" sz="1000"/>
              <a:t>Autonomy</a:t>
            </a:r>
            <a:endParaRPr lang="es-MX"/>
          </a:p>
          <a:p>
            <a:pPr lvl="3"/>
            <a:r>
              <a:rPr lang="es-MX" dirty="0" smtClean="0" sz="1000"/>
              <a:t>Proximity</a:t>
            </a:r>
            <a:endParaRPr lang="es-MX"/>
          </a:p>
          <a:p>
            <a:pPr lvl="3"/>
            <a:r>
              <a:rPr lang="es-MX" dirty="0" smtClean="0" sz="1000"/>
              <a:t>Completeness</a:t>
            </a:r>
            <a:endParaRPr lang="es-MX"/>
          </a:p>
          <a:p>
            <a:pPr lvl="3"/>
            <a:r>
              <a:rPr lang="es-MX" dirty="0" smtClean="0" sz="1000"/>
              <a:t>Effectiveness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Click icon to address it</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No longer no evidence of what is in student mind at creating the map</a:t>
            </a:r>
            <a:endParaRPr lang="es-MX"/>
          </a:p>
        </p:txBody>
      </p:sp>
      <p:sp>
        <p:nvSpPr>
          <p:cNvPr id="3" name="Content Placeholder 2"/>
          <p:cNvSpPr>
            <a:spLocks noGrp="1"/>
          </p:cNvSpPr>
          <p:nvPr>
            <p:ph idx="1"/>
          </p:nvPr>
        </p:nvSpPr>
        <p:spPr/>
        <p:txBody>
          <a:bodyPr>
            <a:noAutofit/>
          </a:bodyPr>
          <a:lstStyle/>
          <a:p>
            <a:r>
              <a:rPr lang="es-MX" dirty="0" smtClean="0" sz="3200"/>
              <a:t>Click icon to address it</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Click icon to address it</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200"/>
              <a:t>No longer students have difficulty in the concept mapping task</a:t>
            </a:r>
            <a:endParaRPr lang="es-MX"/>
          </a:p>
        </p:txBody>
      </p:sp>
      <p:sp>
        <p:nvSpPr>
          <p:cNvPr id="3" name="Content Placeholder 2"/>
          <p:cNvSpPr>
            <a:spLocks noGrp="1"/>
          </p:cNvSpPr>
          <p:nvPr>
            <p:ph idx="1"/>
          </p:nvPr>
        </p:nvSpPr>
        <p:spPr/>
        <p:txBody>
          <a:bodyPr>
            <a:noAutofit/>
          </a:bodyPr>
          <a:lstStyle/>
          <a:p>
            <a:r>
              <a:rPr lang="es-MX" dirty="0" smtClean="0" sz="3200"/>
              <a:t>...follows from...</a:t>
            </a:r>
            <a:endParaRPr lang="es-MX"/>
          </a:p>
          <a:p>
            <a:pPr lvl="1"/>
            <a:r>
              <a:rPr lang="es-MX" dirty="0" smtClean="0" sz="2800"/>
              <a:t>No longer large size of knowledge domains</a:t>
            </a:r>
            <a:endParaRPr lang="es-MX"/>
          </a:p>
          <a:p>
            <a:pPr lvl="1"/>
            <a:r>
              <a:rPr lang="es-MX" dirty="0" smtClean="0" sz="2800"/>
              <a:t>No longer need of assistance</a:t>
            </a:r>
            <a:endParaRPr lang="es-MX"/>
          </a:p>
          <a:p>
            <a:pPr lvl="2"/>
            <a:r>
              <a:rPr lang="es-MX" dirty="0" smtClean="0" sz="2400"/>
              <a:t>Click icon to address it</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...follows from...</a:t>
            </a:r>
            <a:endParaRPr lang="es-MX"/>
          </a:p>
        </p:txBody>
      </p:sp>
      <p:sp>
        <p:nvSpPr>
          <p:cNvPr id="3" name="Content Placeholder 2"/>
          <p:cNvSpPr>
            <a:spLocks noGrp="1"/>
          </p:cNvSpPr>
          <p:nvPr>
            <p:ph idx="1"/>
          </p:nvPr>
        </p:nvSpPr>
        <p:spPr/>
        <p:txBody>
          <a:bodyPr>
            <a:noAutofit/>
          </a:bodyPr>
          <a:lstStyle/>
          <a:p>
            <a:r>
              <a:rPr lang="es-MX" dirty="0" smtClean="0" sz="3200"/>
              <a:t>No longer large size of knowledge domains</a:t>
            </a:r>
            <a:endParaRPr lang="es-MX"/>
          </a:p>
          <a:p>
            <a:r>
              <a:rPr lang="es-MX" dirty="0" smtClean="0" sz="3200"/>
              <a:t>No longer need of assistance</a:t>
            </a:r>
            <a:endParaRPr lang="es-MX"/>
          </a:p>
          <a:p>
            <a:pPr lvl="1"/>
            <a:r>
              <a:rPr lang="es-MX" dirty="0" smtClean="0" sz="2800"/>
              <a:t>Click icon to address it</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3600"/>
              <a:t>No longer large size of knowledge domains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No longer need of assistance</a:t>
            </a:r>
            <a:endParaRPr lang="es-MX"/>
          </a:p>
        </p:txBody>
      </p:sp>
      <p:sp>
        <p:nvSpPr>
          <p:cNvPr id="3" name="Content Placeholder 2"/>
          <p:cNvSpPr>
            <a:spLocks noGrp="1"/>
          </p:cNvSpPr>
          <p:nvPr>
            <p:ph idx="1"/>
          </p:nvPr>
        </p:nvSpPr>
        <p:spPr/>
        <p:txBody>
          <a:bodyPr>
            <a:noAutofit/>
          </a:bodyPr>
          <a:lstStyle/>
          <a:p>
            <a:r>
              <a:rPr lang="es-MX" dirty="0" smtClean="0" sz="3200"/>
              <a:t>Click icon to address it</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Click icon to address it</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Requirements (1/2)</a:t>
            </a:r>
            <a:endParaRPr lang="es-MX"/>
          </a:p>
        </p:txBody>
      </p:sp>
      <p:sp>
        <p:nvSpPr>
          <p:cNvPr id="3" name="Content Placeholder 2"/>
          <p:cNvSpPr>
            <a:spLocks noGrp="1"/>
          </p:cNvSpPr>
          <p:nvPr>
            <p:ph idx="1"/>
          </p:nvPr>
        </p:nvSpPr>
        <p:spPr/>
        <p:txBody>
          <a:bodyPr>
            <a:noAutofit/>
          </a:bodyPr>
          <a:lstStyle/>
          <a:p>
            <a:r>
              <a:rPr lang="es-MX" dirty="0" smtClean="0" sz="1200"/>
              <a:t>Functional Requirements</a:t>
            </a:r>
            <a:endParaRPr lang="es-MX"/>
          </a:p>
          <a:p>
            <a:r>
              <a:rPr lang="es-MX" dirty="0" smtClean="0" sz="1200"/>
              <a:t>Non-functional Requirements</a:t>
            </a:r>
            <a:endParaRPr lang="es-MX"/>
          </a:p>
          <a:p>
            <a:pPr lvl="1"/>
            <a:r>
              <a:rPr lang="es-MX" dirty="0" smtClean="0" sz="1100"/>
              <a:t>Structural</a:t>
            </a:r>
            <a:endParaRPr lang="es-MX"/>
          </a:p>
          <a:p>
            <a:pPr lvl="2"/>
            <a:r>
              <a:rPr lang="es-MX" dirty="0" smtClean="0" sz="1050"/>
              <a:t>Coherence</a:t>
            </a:r>
            <a:endParaRPr lang="es-MX"/>
          </a:p>
          <a:p>
            <a:pPr lvl="2"/>
            <a:r>
              <a:rPr lang="es-MX" dirty="0" smtClean="0" sz="1050"/>
              <a:t>Consistency</a:t>
            </a:r>
            <a:endParaRPr lang="es-MX"/>
          </a:p>
          <a:p>
            <a:pPr lvl="2"/>
            <a:r>
              <a:rPr lang="es-MX" dirty="0" smtClean="0" sz="1050"/>
              <a:t>Modularity</a:t>
            </a:r>
            <a:endParaRPr lang="es-MX"/>
          </a:p>
          <a:p>
            <a:pPr lvl="2"/>
            <a:r>
              <a:rPr lang="es-MX" dirty="0" smtClean="0" sz="1050"/>
              <a:t>Conciseness</a:t>
            </a:r>
            <a:endParaRPr lang="es-MX"/>
          </a:p>
          <a:p>
            <a:pPr lvl="1"/>
            <a:r>
              <a:rPr lang="es-MX" dirty="0" smtClean="0" sz="1100"/>
              <a:t>Usage</a:t>
            </a:r>
            <a:endParaRPr lang="es-MX"/>
          </a:p>
          <a:p>
            <a:pPr lvl="2"/>
            <a:r>
              <a:rPr lang="es-MX" dirty="0" smtClean="0" sz="1050"/>
              <a:t>Usability</a:t>
            </a:r>
            <a:endParaRPr lang="es-MX"/>
          </a:p>
          <a:p>
            <a:pPr lvl="2"/>
            <a:r>
              <a:rPr lang="es-MX" dirty="0" smtClean="0" sz="1050"/>
              <a:t>Comprehensibility</a:t>
            </a:r>
            <a:endParaRPr lang="es-MX"/>
          </a:p>
          <a:p>
            <a:pPr lvl="2"/>
            <a:r>
              <a:rPr lang="es-MX" dirty="0" smtClean="0" sz="1050"/>
              <a:t>Learnability</a:t>
            </a:r>
            <a:endParaRPr lang="es-MX"/>
          </a:p>
          <a:p>
            <a:pPr lvl="2"/>
            <a:r>
              <a:rPr lang="es-MX" dirty="0" smtClean="0" sz="1050"/>
              <a:t>Customisability</a:t>
            </a:r>
            <a:endParaRPr lang="es-MX"/>
          </a:p>
          <a:p>
            <a:pPr lvl="2"/>
            <a:r>
              <a:rPr lang="es-MX" dirty="0" smtClean="0" sz="1050"/>
              <a:t>Suitability</a:t>
            </a:r>
            <a:endParaRPr lang="es-MX"/>
          </a:p>
          <a:p>
            <a:pPr lvl="2"/>
            <a:r>
              <a:rPr lang="es-MX" dirty="0" smtClean="0" sz="1050"/>
              <a:t>Accessibility</a:t>
            </a:r>
            <a:endParaRPr lang="es-MX"/>
          </a:p>
          <a:p>
            <a:pPr lvl="2"/>
            <a:r>
              <a:rPr lang="es-MX" dirty="0" smtClean="0" sz="1050"/>
              <a:t>Elegance</a:t>
            </a:r>
            <a:endParaRPr lang="es-MX"/>
          </a:p>
          <a:p>
            <a:pPr lvl="2"/>
            <a:r>
              <a:rPr lang="es-MX" dirty="0" smtClean="0" sz="1050"/>
              <a:t>Fun</a:t>
            </a:r>
            <a:endParaRPr lang="es-MX"/>
          </a:p>
          <a:p>
            <a:pPr lvl="2"/>
            <a:r>
              <a:rPr lang="es-MX" dirty="0" smtClean="0" sz="1050"/>
              <a:t>Traceability</a:t>
            </a:r>
            <a:endParaRPr lang="es-MX"/>
          </a:p>
          <a:p>
            <a:pPr lvl="1"/>
            <a:r>
              <a:rPr lang="es-MX" dirty="0" smtClean="0" sz="1100"/>
              <a:t>Management</a:t>
            </a:r>
            <a:endParaRPr lang="es-MX"/>
          </a:p>
          <a:p>
            <a:pPr lvl="2"/>
            <a:r>
              <a:rPr lang="es-MX" dirty="0" smtClean="0" sz="1050"/>
              <a:t>Maintainability</a:t>
            </a:r>
            <a:endParaRPr lang="es-MX"/>
          </a:p>
          <a:p>
            <a:pPr lvl="2"/>
            <a:r>
              <a:rPr lang="es-MX" dirty="0" smtClean="0" sz="1050"/>
              <a:t>Flexibility</a:t>
            </a:r>
            <a:endParaRPr lang="es-MX"/>
          </a:p>
          <a:p>
            <a:pPr lvl="2"/>
            <a:r>
              <a:rPr lang="es-MX" dirty="0" smtClean="0" sz="1050"/>
              <a:t>Accountability</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Requirements (2/2)</a:t>
            </a:r>
            <a:endParaRPr lang="es-MX"/>
          </a:p>
        </p:txBody>
      </p:sp>
      <p:sp>
        <p:nvSpPr>
          <p:cNvPr id="3" name="Content Placeholder 2"/>
          <p:cNvSpPr>
            <a:spLocks noGrp="1"/>
          </p:cNvSpPr>
          <p:nvPr>
            <p:ph idx="1"/>
          </p:nvPr>
        </p:nvSpPr>
        <p:spPr/>
        <p:txBody>
          <a:bodyPr>
            <a:noAutofit/>
          </a:bodyPr>
          <a:lstStyle/>
          <a:p>
            <a:pPr lvl="1"/>
            <a:r>
              <a:rPr lang="es-MX" dirty="0" smtClean="0" sz="1100"/>
              <a:t>Environmental</a:t>
            </a:r>
            <a:endParaRPr lang="es-MX"/>
          </a:p>
          <a:p>
            <a:pPr lvl="2"/>
            <a:r>
              <a:rPr lang="es-MX" dirty="0" smtClean="0" sz="1050"/>
              <a:t>Expresiveness</a:t>
            </a:r>
            <a:endParaRPr lang="es-MX"/>
          </a:p>
          <a:p>
            <a:pPr lvl="2"/>
            <a:r>
              <a:rPr lang="es-MX" dirty="0" smtClean="0" sz="1050"/>
              <a:t>Correctness</a:t>
            </a:r>
            <a:endParaRPr lang="es-MX"/>
          </a:p>
          <a:p>
            <a:pPr lvl="2"/>
            <a:r>
              <a:rPr lang="es-MX" dirty="0" smtClean="0" sz="1050"/>
              <a:t>Generality</a:t>
            </a:r>
            <a:endParaRPr lang="es-MX"/>
          </a:p>
          <a:p>
            <a:pPr lvl="2"/>
            <a:r>
              <a:rPr lang="es-MX" dirty="0" smtClean="0" sz="1050"/>
              <a:t>Interoperability</a:t>
            </a:r>
            <a:endParaRPr lang="es-MX"/>
          </a:p>
          <a:p>
            <a:pPr lvl="2"/>
            <a:r>
              <a:rPr lang="es-MX" dirty="0" smtClean="0" sz="1050"/>
              <a:t>Autonomy</a:t>
            </a:r>
            <a:endParaRPr lang="es-MX"/>
          </a:p>
          <a:p>
            <a:pPr lvl="2"/>
            <a:r>
              <a:rPr lang="es-MX" dirty="0" smtClean="0" sz="1050"/>
              <a:t>Proximity</a:t>
            </a:r>
            <a:endParaRPr lang="es-MX"/>
          </a:p>
          <a:p>
            <a:pPr lvl="2"/>
            <a:r>
              <a:rPr lang="es-MX" dirty="0" smtClean="0" sz="1050"/>
              <a:t>Completeness</a:t>
            </a:r>
            <a:endParaRPr lang="es-MX"/>
          </a:p>
          <a:p>
            <a:pPr lvl="2"/>
            <a:r>
              <a:rPr lang="es-MX" dirty="0" smtClean="0" sz="1050"/>
              <a:t>Effectiveness</a:t>
            </a:r>
            <a:endParaRPr lang="es-MX"/>
          </a:p>
          <a:p>
            <a:pPr lvl="2"/>
            <a:r>
              <a:rPr lang="es-MX" dirty="0" smtClean="0" sz="1050"/>
              <a:t>Efficiency</a:t>
            </a:r>
            <a:endParaRPr lang="es-MX"/>
          </a:p>
          <a:p>
            <a:pPr lvl="2"/>
            <a:r>
              <a:rPr lang="es-MX" dirty="0" smtClean="0" sz="1050"/>
              <a:t>Robustness</a:t>
            </a:r>
            <a:endParaRPr lang="es-MX"/>
          </a:p>
          <a:p>
            <a:pPr lvl="2"/>
            <a:r>
              <a:rPr lang="es-MX" dirty="0" smtClean="0" sz="1050"/>
              <a:t>Resilience</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Explicate Problem for 21Concept&amp;Go (8/17)</a:t>
            </a:r>
            <a:endParaRPr lang="es-MX"/>
          </a:p>
        </p:txBody>
      </p:sp>
      <p:sp>
        <p:nvSpPr>
          <p:cNvPr id="3" name="Content Placeholder 2"/>
          <p:cNvSpPr>
            <a:spLocks noGrp="1"/>
          </p:cNvSpPr>
          <p:nvPr>
            <p:ph idx="1"/>
          </p:nvPr>
        </p:nvSpPr>
        <p:spPr/>
        <p:txBody>
          <a:bodyPr>
            <a:noAutofit/>
          </a:bodyPr>
          <a:lstStyle/>
          <a:p>
            <a:pPr lvl="3"/>
            <a:r>
              <a:rPr lang="es-MX" dirty="0" smtClean="0" sz="1000"/>
              <a:t>Efficiency</a:t>
            </a:r>
            <a:endParaRPr lang="es-MX"/>
          </a:p>
          <a:p>
            <a:pPr lvl="3"/>
            <a:r>
              <a:rPr lang="es-MX" dirty="0" smtClean="0" sz="1000"/>
              <a:t>Robustness</a:t>
            </a:r>
            <a:endParaRPr lang="es-MX"/>
          </a:p>
          <a:p>
            <a:pPr lvl="3"/>
            <a:r>
              <a:rPr lang="es-MX" dirty="0" smtClean="0" sz="1000"/>
              <a:t>Resilience</a:t>
            </a:r>
            <a:endParaRPr lang="es-MX"/>
          </a:p>
          <a:p>
            <a:r>
              <a:rPr lang="es-MX" dirty="0" smtClean="0" sz="1200"/>
              <a:t>Design Purposeful Artefact &lt;name your artefact&gt;</a:t>
            </a:r>
            <a:endParaRPr lang="es-MX"/>
          </a:p>
          <a:p>
            <a:pPr lvl="1"/>
            <a:r>
              <a:rPr lang="es-MX" dirty="0" smtClean="0" sz="1100"/>
              <a:t>Description</a:t>
            </a:r>
            <a:endParaRPr lang="es-MX"/>
          </a:p>
          <a:p>
            <a:pPr lvl="1"/>
            <a:r>
              <a:rPr lang="es-MX" dirty="0" smtClean="0" sz="1100"/>
              <a:t>Technological Platforms</a:t>
            </a:r>
            <a:endParaRPr lang="es-MX"/>
          </a:p>
          <a:p>
            <a:pPr lvl="1"/>
            <a:r>
              <a:rPr lang="es-MX" dirty="0" smtClean="0" sz="1100"/>
              <a:t>Requirements</a:t>
            </a:r>
            <a:endParaRPr lang="es-MX"/>
          </a:p>
          <a:p>
            <a:pPr lvl="1"/>
            <a:r>
              <a:rPr lang="es-MX" dirty="0" smtClean="0" sz="1100"/>
              <a:t>Components</a:t>
            </a:r>
            <a:endParaRPr lang="es-MX"/>
          </a:p>
          <a:p>
            <a:r>
              <a:rPr lang="es-MX" dirty="0" smtClean="0" sz="1200"/>
              <a:t>Design Problem Template</a:t>
            </a:r>
            <a:endParaRPr lang="es-MX"/>
          </a:p>
          <a:p>
            <a:pPr lvl="1"/>
            <a:r>
              <a:rPr lang="es-MX" dirty="0" smtClean="0" sz="1100"/>
              <a:t>Improve</a:t>
            </a:r>
            <a:endParaRPr lang="es-MX"/>
          </a:p>
          <a:p>
            <a:pPr lvl="2"/>
            <a:r>
              <a:rPr lang="es-MX" dirty="0" smtClean="0" sz="1050"/>
              <a:t>when assessing Concept maps, finding the causes of the misconception is difficult</a:t>
            </a:r>
            <a:endParaRPr lang="es-MX"/>
          </a:p>
          <a:p>
            <a:pPr lvl="1"/>
            <a:r>
              <a:rPr lang="es-MX" dirty="0" smtClean="0" sz="1100"/>
              <a:t>By</a:t>
            </a:r>
            <a:endParaRPr lang="es-MX"/>
          </a:p>
          <a:p>
            <a:pPr lvl="1"/>
            <a:r>
              <a:rPr lang="es-MX" dirty="0" smtClean="0" sz="1100"/>
              <a:t>That satisfies</a:t>
            </a:r>
            <a:endParaRPr lang="es-MX"/>
          </a:p>
          <a:p>
            <a:pPr lvl="1"/>
            <a:r>
              <a:rPr lang="es-MX" dirty="0" smtClean="0" sz="1100"/>
              <a:t>In order to help</a:t>
            </a:r>
            <a:endParaRPr lang="es-MX"/>
          </a:p>
          <a:p>
            <a:pPr lvl="2"/>
            <a:r>
              <a:rPr lang="es-MX" dirty="0" smtClean="0" sz="1050"/>
              <a:t>student achieve(s) collect knowledge</a:t>
            </a:r>
            <a:endParaRPr lang="es-MX"/>
          </a:p>
          <a:p>
            <a:pPr lvl="2"/>
            <a:r>
              <a:rPr lang="es-MX" dirty="0" smtClean="0" sz="1050"/>
              <a:t>teacher achieve(s) validate student understanding</a:t>
            </a:r>
            <a:endParaRPr lang="es-MX"/>
          </a:p>
          <a:p>
            <a:pPr lvl="2"/>
            <a:r>
              <a:rPr lang="es-MX" dirty="0" smtClean="0" sz="1050"/>
              <a:t>teacher achieve(s) "in class room education measured several important aspects such as understanding, misconceptions and knowledge gaps, conceptual changes and problem solving skill"</a:t>
            </a:r>
            <a:endParaRPr lang="es-MX"/>
          </a:p>
          <a:p>
            <a:r>
              <a:rPr lang="es-MX" dirty="0" smtClean="0" sz="1200"/>
              <a:t>misc...</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Functional Requirements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Non-functional Requirements (1/2)</a:t>
            </a:r>
            <a:endParaRPr lang="es-MX"/>
          </a:p>
        </p:txBody>
      </p:sp>
      <p:sp>
        <p:nvSpPr>
          <p:cNvPr id="3" name="Content Placeholder 2"/>
          <p:cNvSpPr>
            <a:spLocks noGrp="1"/>
          </p:cNvSpPr>
          <p:nvPr>
            <p:ph idx="1"/>
          </p:nvPr>
        </p:nvSpPr>
        <p:spPr/>
        <p:txBody>
          <a:bodyPr>
            <a:noAutofit/>
          </a:bodyPr>
          <a:lstStyle/>
          <a:p>
            <a:r>
              <a:rPr lang="es-MX" dirty="0" smtClean="0" sz="1200"/>
              <a:t>Structural</a:t>
            </a:r>
            <a:endParaRPr lang="es-MX"/>
          </a:p>
          <a:p>
            <a:pPr lvl="1"/>
            <a:r>
              <a:rPr lang="es-MX" dirty="0" smtClean="0" sz="1100"/>
              <a:t>Coherence</a:t>
            </a:r>
            <a:endParaRPr lang="es-MX"/>
          </a:p>
          <a:p>
            <a:pPr lvl="1"/>
            <a:r>
              <a:rPr lang="es-MX" dirty="0" smtClean="0" sz="1100"/>
              <a:t>Consistency</a:t>
            </a:r>
            <a:endParaRPr lang="es-MX"/>
          </a:p>
          <a:p>
            <a:pPr lvl="1"/>
            <a:r>
              <a:rPr lang="es-MX" dirty="0" smtClean="0" sz="1100"/>
              <a:t>Modularity</a:t>
            </a:r>
            <a:endParaRPr lang="es-MX"/>
          </a:p>
          <a:p>
            <a:pPr lvl="1"/>
            <a:r>
              <a:rPr lang="es-MX" dirty="0" smtClean="0" sz="1100"/>
              <a:t>Conciseness</a:t>
            </a:r>
            <a:endParaRPr lang="es-MX"/>
          </a:p>
          <a:p>
            <a:r>
              <a:rPr lang="es-MX" dirty="0" smtClean="0" sz="1200"/>
              <a:t>Usage</a:t>
            </a:r>
            <a:endParaRPr lang="es-MX"/>
          </a:p>
          <a:p>
            <a:pPr lvl="1"/>
            <a:r>
              <a:rPr lang="es-MX" dirty="0" smtClean="0" sz="1100"/>
              <a:t>Usability</a:t>
            </a:r>
            <a:endParaRPr lang="es-MX"/>
          </a:p>
          <a:p>
            <a:pPr lvl="1"/>
            <a:r>
              <a:rPr lang="es-MX" dirty="0" smtClean="0" sz="1100"/>
              <a:t>Comprehensibility</a:t>
            </a:r>
            <a:endParaRPr lang="es-MX"/>
          </a:p>
          <a:p>
            <a:pPr lvl="1"/>
            <a:r>
              <a:rPr lang="es-MX" dirty="0" smtClean="0" sz="1100"/>
              <a:t>Learnability</a:t>
            </a:r>
            <a:endParaRPr lang="es-MX"/>
          </a:p>
          <a:p>
            <a:pPr lvl="1"/>
            <a:r>
              <a:rPr lang="es-MX" dirty="0" smtClean="0" sz="1100"/>
              <a:t>Customisability</a:t>
            </a:r>
            <a:endParaRPr lang="es-MX"/>
          </a:p>
          <a:p>
            <a:pPr lvl="1"/>
            <a:r>
              <a:rPr lang="es-MX" dirty="0" smtClean="0" sz="1100"/>
              <a:t>Suitability</a:t>
            </a:r>
            <a:endParaRPr lang="es-MX"/>
          </a:p>
          <a:p>
            <a:pPr lvl="1"/>
            <a:r>
              <a:rPr lang="es-MX" dirty="0" smtClean="0" sz="1100"/>
              <a:t>Accessibility</a:t>
            </a:r>
            <a:endParaRPr lang="es-MX"/>
          </a:p>
          <a:p>
            <a:pPr lvl="1"/>
            <a:r>
              <a:rPr lang="es-MX" dirty="0" smtClean="0" sz="1100"/>
              <a:t>Elegance</a:t>
            </a:r>
            <a:endParaRPr lang="es-MX"/>
          </a:p>
          <a:p>
            <a:pPr lvl="1"/>
            <a:r>
              <a:rPr lang="es-MX" dirty="0" smtClean="0" sz="1100"/>
              <a:t>Fun</a:t>
            </a:r>
            <a:endParaRPr lang="es-MX"/>
          </a:p>
          <a:p>
            <a:pPr lvl="1"/>
            <a:r>
              <a:rPr lang="es-MX" dirty="0" smtClean="0" sz="1100"/>
              <a:t>Traceability</a:t>
            </a:r>
            <a:endParaRPr lang="es-MX"/>
          </a:p>
          <a:p>
            <a:r>
              <a:rPr lang="es-MX" dirty="0" smtClean="0" sz="1200"/>
              <a:t>Management</a:t>
            </a:r>
            <a:endParaRPr lang="es-MX"/>
          </a:p>
          <a:p>
            <a:pPr lvl="1"/>
            <a:r>
              <a:rPr lang="es-MX" dirty="0" smtClean="0" sz="1100"/>
              <a:t>Maintainability</a:t>
            </a:r>
            <a:endParaRPr lang="es-MX"/>
          </a:p>
          <a:p>
            <a:pPr lvl="1"/>
            <a:r>
              <a:rPr lang="es-MX" dirty="0" smtClean="0" sz="1100"/>
              <a:t>Flexibility</a:t>
            </a:r>
            <a:endParaRPr lang="es-MX"/>
          </a:p>
          <a:p>
            <a:pPr lvl="1"/>
            <a:r>
              <a:rPr lang="es-MX" dirty="0" smtClean="0" sz="1100"/>
              <a:t>Accountability</a:t>
            </a:r>
            <a:endParaRPr lang="es-MX"/>
          </a:p>
          <a:p>
            <a:r>
              <a:rPr lang="es-MX" dirty="0" smtClean="0" sz="1200"/>
              <a:t>Environmental</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Non-functional Requirements (2/2)</a:t>
            </a:r>
            <a:endParaRPr lang="es-MX"/>
          </a:p>
        </p:txBody>
      </p:sp>
      <p:sp>
        <p:nvSpPr>
          <p:cNvPr id="3" name="Content Placeholder 2"/>
          <p:cNvSpPr>
            <a:spLocks noGrp="1"/>
          </p:cNvSpPr>
          <p:nvPr>
            <p:ph idx="1"/>
          </p:nvPr>
        </p:nvSpPr>
        <p:spPr/>
        <p:txBody>
          <a:bodyPr>
            <a:noAutofit/>
          </a:bodyPr>
          <a:lstStyle/>
          <a:p>
            <a:pPr lvl="1"/>
            <a:r>
              <a:rPr lang="es-MX" dirty="0" smtClean="0" sz="1100"/>
              <a:t>Expresiveness</a:t>
            </a:r>
            <a:endParaRPr lang="es-MX"/>
          </a:p>
          <a:p>
            <a:pPr lvl="1"/>
            <a:r>
              <a:rPr lang="es-MX" dirty="0" smtClean="0" sz="1100"/>
              <a:t>Correctness</a:t>
            </a:r>
            <a:endParaRPr lang="es-MX"/>
          </a:p>
          <a:p>
            <a:pPr lvl="1"/>
            <a:r>
              <a:rPr lang="es-MX" dirty="0" smtClean="0" sz="1100"/>
              <a:t>Generality</a:t>
            </a:r>
            <a:endParaRPr lang="es-MX"/>
          </a:p>
          <a:p>
            <a:pPr lvl="1"/>
            <a:r>
              <a:rPr lang="es-MX" dirty="0" smtClean="0" sz="1100"/>
              <a:t>Interoperability</a:t>
            </a:r>
            <a:endParaRPr lang="es-MX"/>
          </a:p>
          <a:p>
            <a:pPr lvl="1"/>
            <a:r>
              <a:rPr lang="es-MX" dirty="0" smtClean="0" sz="1100"/>
              <a:t>Autonomy</a:t>
            </a:r>
            <a:endParaRPr lang="es-MX"/>
          </a:p>
          <a:p>
            <a:pPr lvl="1"/>
            <a:r>
              <a:rPr lang="es-MX" dirty="0" smtClean="0" sz="1100"/>
              <a:t>Proximity</a:t>
            </a:r>
            <a:endParaRPr lang="es-MX"/>
          </a:p>
          <a:p>
            <a:pPr lvl="1"/>
            <a:r>
              <a:rPr lang="es-MX" dirty="0" smtClean="0" sz="1100"/>
              <a:t>Completeness</a:t>
            </a:r>
            <a:endParaRPr lang="es-MX"/>
          </a:p>
          <a:p>
            <a:pPr lvl="1"/>
            <a:r>
              <a:rPr lang="es-MX" dirty="0" smtClean="0" sz="1100"/>
              <a:t>Effectiveness</a:t>
            </a:r>
            <a:endParaRPr lang="es-MX"/>
          </a:p>
          <a:p>
            <a:pPr lvl="1"/>
            <a:r>
              <a:rPr lang="es-MX" dirty="0" smtClean="0" sz="1100"/>
              <a:t>Efficiency</a:t>
            </a:r>
            <a:endParaRPr lang="es-MX"/>
          </a:p>
          <a:p>
            <a:pPr lvl="1"/>
            <a:r>
              <a:rPr lang="es-MX" dirty="0" smtClean="0" sz="1100"/>
              <a:t>Robustness</a:t>
            </a:r>
            <a:endParaRPr lang="es-MX"/>
          </a:p>
          <a:p>
            <a:pPr lvl="1"/>
            <a:r>
              <a:rPr lang="es-MX" dirty="0" smtClean="0" sz="1100"/>
              <a:t>Resilience</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Structural</a:t>
            </a:r>
            <a:endParaRPr lang="es-MX"/>
          </a:p>
        </p:txBody>
      </p:sp>
      <p:sp>
        <p:nvSpPr>
          <p:cNvPr id="3" name="Content Placeholder 2"/>
          <p:cNvSpPr>
            <a:spLocks noGrp="1"/>
          </p:cNvSpPr>
          <p:nvPr>
            <p:ph idx="1"/>
          </p:nvPr>
        </p:nvSpPr>
        <p:spPr/>
        <p:txBody>
          <a:bodyPr>
            <a:noAutofit/>
          </a:bodyPr>
          <a:lstStyle/>
          <a:p>
            <a:r>
              <a:rPr lang="es-MX" dirty="0" smtClean="0" sz="3200"/>
              <a:t>Coherence</a:t>
            </a:r>
            <a:endParaRPr lang="es-MX"/>
          </a:p>
          <a:p>
            <a:r>
              <a:rPr lang="es-MX" dirty="0" smtClean="0" sz="3200"/>
              <a:t>Consistency</a:t>
            </a:r>
            <a:endParaRPr lang="es-MX"/>
          </a:p>
          <a:p>
            <a:r>
              <a:rPr lang="es-MX" dirty="0" smtClean="0" sz="3200"/>
              <a:t>Modularity</a:t>
            </a:r>
            <a:endParaRPr lang="es-MX"/>
          </a:p>
          <a:p>
            <a:r>
              <a:rPr lang="es-MX" dirty="0" smtClean="0" sz="3200"/>
              <a:t>Conciseness</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Coherence</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Consistency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Modularity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Conciseness</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Usage</a:t>
            </a:r>
            <a:endParaRPr lang="es-MX"/>
          </a:p>
        </p:txBody>
      </p:sp>
      <p:sp>
        <p:nvSpPr>
          <p:cNvPr id="3" name="Content Placeholder 2"/>
          <p:cNvSpPr>
            <a:spLocks noGrp="1"/>
          </p:cNvSpPr>
          <p:nvPr>
            <p:ph idx="1"/>
          </p:nvPr>
        </p:nvSpPr>
        <p:spPr/>
        <p:txBody>
          <a:bodyPr>
            <a:noAutofit/>
          </a:bodyPr>
          <a:lstStyle/>
          <a:p>
            <a:r>
              <a:rPr lang="es-MX" dirty="0" smtClean="0" sz="2400"/>
              <a:t>Usability</a:t>
            </a:r>
            <a:endParaRPr lang="es-MX"/>
          </a:p>
          <a:p>
            <a:r>
              <a:rPr lang="es-MX" dirty="0" smtClean="0" sz="2400"/>
              <a:t>Comprehensibility</a:t>
            </a:r>
            <a:endParaRPr lang="es-MX"/>
          </a:p>
          <a:p>
            <a:r>
              <a:rPr lang="es-MX" dirty="0" smtClean="0" sz="2400"/>
              <a:t>Learnability</a:t>
            </a:r>
            <a:endParaRPr lang="es-MX"/>
          </a:p>
          <a:p>
            <a:r>
              <a:rPr lang="es-MX" dirty="0" smtClean="0" sz="2400"/>
              <a:t>Customisability</a:t>
            </a:r>
            <a:endParaRPr lang="es-MX"/>
          </a:p>
          <a:p>
            <a:r>
              <a:rPr lang="es-MX" dirty="0" smtClean="0" sz="2400"/>
              <a:t>Suitability</a:t>
            </a:r>
            <a:endParaRPr lang="es-MX"/>
          </a:p>
          <a:p>
            <a:r>
              <a:rPr lang="es-MX" dirty="0" smtClean="0" sz="2400"/>
              <a:t>Accessibility</a:t>
            </a:r>
            <a:endParaRPr lang="es-MX"/>
          </a:p>
          <a:p>
            <a:r>
              <a:rPr lang="es-MX" dirty="0" smtClean="0" sz="2400"/>
              <a:t>Elegance</a:t>
            </a:r>
            <a:endParaRPr lang="es-MX"/>
          </a:p>
          <a:p>
            <a:r>
              <a:rPr lang="es-MX" dirty="0" smtClean="0" sz="2400"/>
              <a:t>Fun</a:t>
            </a:r>
            <a:endParaRPr lang="es-MX"/>
          </a:p>
          <a:p>
            <a:r>
              <a:rPr lang="es-MX" dirty="0" smtClean="0" sz="2400"/>
              <a:t>Traceability</a:t>
            </a:r>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MX" dirty="0" smtClean="0" sz="4400"/>
              <a:t>Usability</a:t>
            </a:r>
            <a:endParaRPr lang="es-MX"/>
          </a:p>
        </p:txBody>
      </p:sp>
      <p:sp>
        <p:nvSpPr>
          <p:cNvPr id="3" name="Content Placeholder 2"/>
          <p:cNvSpPr>
            <a:spLocks noGrp="1"/>
          </p:cNvSpPr>
          <p:nvPr>
            <p:ph idx="1"/>
          </p:nvPr>
        </p:nvSpPr>
        <p:spPr/>
        <p:txBody>
          <a:bodyPr>
            <a:noAutofit/>
          </a:bodyPr>
          <a:lstStyle/>
          <a:p>
            <a:endParaRPr lang="es-MX"/>
          </a:p>
        </p:txBody>
      </p:sp>
      <p:sp>
        <p:nvSpPr>
          <p:cNvPr id="6" name="Slide Number Placeholder 5"/>
          <p:cNvSpPr>
            <a:spLocks noGrp="1"/>
          </p:cNvSpPr>
          <p:nvPr>
            <p:ph type="sldNum" sz="quarter" idx="12"/>
          </p:nvPr>
        </p:nvSpPr>
        <p:spPr/>
        <p:txBody>
          <a:bodyPr/>
          <a:lstStyle/>
          <a:p>
            <a:fld id="{8D711881-542F-4E86-BA7E-A6C1077FE782}" type="slidenum">
              <a:rPr lang="es-MX" smtClean="0"/>
              <a:t>‹#›</a:t>
            </a:fld>
            <a:endParaRPr lang="es-MX"/>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00000"/>
      </a:dk2>
      <a:lt2>
        <a:srgbClr val="EEECE1"/>
      </a:lt2>
      <a:accent1>
        <a:srgbClr val="8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EEECE1"/>
      </a:lt2>
      <a:accent1>
        <a:srgbClr val="8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264</Slides>
  <Notes>0</Notes>
  <HiddenSlides>0</HiddenSlides>
  <MMClips>0</MMClips>
  <ScaleCrop>false</ScaleCrop>
  <HeadingPairs>
    <vt:vector size="4" baseType="variant">
      <vt:variant>
        <vt:lpstr>Theme</vt:lpstr>
      </vt:variant>
      <vt:variant>
        <vt:i4>1</vt:i4>
      </vt:variant>
      <vt:variant>
        <vt:lpstr>Slide Titles</vt:lpstr>
      </vt:variant>
      <vt:variant>
        <vt:i4>264</vt:i4>
      </vt:variant>
    </vt:vector>
  </HeadingPairs>
  <TitlesOfParts>
    <vt:vector size="265" baseType="lpstr">
      <vt:lpstr>Office Theme</vt:lpstr>
      <vt:lpstr>Explicate Problem for 21Concept&amp;Go</vt:lpstr>
      <vt:lpstr>Explicate Problem for 21Concept&amp;Go</vt:lpstr>
      <vt:lpstr>Explicate Problem for 21Concept&amp;Go</vt:lpstr>
      <vt:lpstr>Explicate Problem for 21Concept&amp;Go</vt:lpstr>
      <vt:lpstr>Explicate Problem for 21Concept&amp;Go</vt:lpstr>
      <vt:lpstr>Explicate Problem for 21Concept&amp;Go</vt:lpstr>
      <vt:lpstr>Explicate Problem for 21Concept&amp;Go</vt:lpstr>
      <vt:lpstr>Explicate Problem for 21Concept&amp;Go</vt:lpstr>
      <vt:lpstr>Explicate Problem for 21Concept&amp;Go</vt:lpstr>
      <vt:lpstr>Explicate Problem for 21Concept&amp;Go</vt:lpstr>
      <vt:lpstr>Explicate Problem for 21Concept&amp;Go</vt:lpstr>
      <vt:lpstr>Explicate Problem for 21Concept&amp;Go</vt:lpstr>
      <vt:lpstr>Explicate Problem for 21Concept&amp;Go</vt:lpstr>
      <vt:lpstr>Explicate Problem for 21Concept&amp;Go</vt:lpstr>
      <vt:lpstr>Explicate Problem for 21Concept&amp;Go</vt:lpstr>
      <vt:lpstr>Explicate Problem for 21Concept&amp;Go</vt:lpstr>
      <vt:lpstr>Explicate Problem for 21Concept&amp;Go</vt:lpstr>
      <vt:lpstr>Explicate Problem for 21Concept&amp;Go</vt:lpstr>
      <vt:lpstr>Set Problem Statement</vt:lpstr>
      <vt:lpstr>when assessing Concept maps, finding the causes of the misconception is difficult</vt:lpstr>
      <vt:lpstr>"Before examining the quality of a concept map by applying it for the purpose it has been generated, though, evidence needs to be given regarding its validity of the knowledge in question. This means, it has to be  determined whether the concept map constitutes a valid model"</vt:lpstr>
      <vt:lpstr>"The concept map evaluation will influence the validity of the assessment by affecting the quality of the information extracted from the concept maps. To some extent, this will be influenced by the nature of the concept mapping task. If the procedures for creating a map are not well specified, the variation in students’ maps may make interpretation difficult"</vt:lpstr>
      <vt:lpstr>"In analyzing the factors that influence the effect of teaching, the teacher can determine a student ’ s knowledge structure and highlight misconceptions by inspecting the concept maps and logs."</vt:lpstr>
      <vt:lpstr>"There can be several cases when a CM-based AKAS is not able to distinguish a misconception or incorrect fragment of the CM from the correct relationship"</vt:lpstr>
      <vt:lpstr>"The aim of the knowledge assessment is to distinguish between misconceptions and correct knowledge. If AKASs are only able to recognize as correct those knowledge fragments that exactly match with a reference model, they are missing those fragments that represent correct knowledge, but are structured differently or are expressed using different terms. Thus, there is a need for automated knowledge assessment mechanisms that could expand the reference model to increase the probability that correct responses from students are not categorized as misconceptions."</vt:lpstr>
      <vt:lpstr>Relevance</vt:lpstr>
      <vt:lpstr>"Concept Mapping facilitates the learning process by allowing the instructor to identify missing or irrelevant concepts, trivial or incorrect linking phrases, etc. The Concept Map provides the basis for discussions between students and their instructors, to clarify relationships such as the one depicted, and generally to gain a better understanding of the subject matter."</vt:lpstr>
      <vt:lpstr>Assess Problem as Difficulties</vt:lpstr>
      <vt:lpstr>Assess Problem as Difficulties</vt:lpstr>
      <vt:lpstr>Assess Problem as Difficulties</vt:lpstr>
      <vt:lpstr>Assess Problem as Difficulties</vt:lpstr>
      <vt:lpstr>Ascertain Consequences</vt:lpstr>
      <vt:lpstr>difficulties for detecting students misconceptions</vt:lpstr>
      <vt:lpstr>Supporting Evidences?</vt:lpstr>
      <vt:lpstr>"Teachers and students are often able to more early identify misconceptions within the context of a Concept Map."</vt:lpstr>
      <vt:lpstr>"The widespread adoption of concept maps is hindered by the substantial assistance and feedback required by learners constructing concept maps. Most learners struggle to identify correct concepts, relations, and their hierarchical organisation."</vt:lpstr>
      <vt:lpstr>"In general, misconceptions exhibit the following features (Konold, 1995 ; Hirsch &amp; O ’ Donnell, 2001 ): (1) they originate in the earlier life and learning experiences of the student, (2) they are difficult to detect, (3) they are resistant to change, and (4) they interfere with the acquisition of new learning."</vt:lpstr>
      <vt:lpstr>not being able to adjust learning materials</vt:lpstr>
      <vt:lpstr>Supporting Evidences?</vt:lpstr>
      <vt:lpstr>"In a classroom, a teacher attempts to convey his or her knowledge to the students, and thus it is important for the teacher to obtain formative feedback about how well students are understanding the new material. By gaining insight into the students’ understanding and possible misconceptions, the teacher will be able to adjust the teaching and to supply more useful learning materials as necessary."</vt:lpstr>
      <vt:lpstr>"The activity fosters reflection on one’s knowledge e and understanding, providing a kind of feedback that helps students monitor their learning and, perhaps with assistance of teachers or peers, focus attention on learning needs."</vt:lpstr>
      <vt:lpstr>"the diagnosis of formative student evaluations is critical for teachers and learners, as is the diagnosis of patterns in the overall learning by a class in order to inform a teacher about the efficacy of his or her teaching."</vt:lpstr>
      <vt:lpstr>"learners’ perspectives on relations between terms, as well as potential misconceptions, can be detected and made available to educators aiming to improve lesson planning. "</vt:lpstr>
      <vt:lpstr>"identify general patterns of understanding and misunderstanding that students might be having with particular subject area topics to provide valuable feedback to both teachers and students in the service of learning."</vt:lpstr>
      <vt:lpstr>Ascertain Causes</vt:lpstr>
      <vt:lpstr>Ascertain Causes</vt:lpstr>
      <vt:lpstr>Ascertain Causes</vt:lpstr>
      <vt:lpstr>multi-perspective</vt:lpstr>
      <vt:lpstr>Supporting Evidences?</vt:lpstr>
      <vt:lpstr>"The question of reliability or at least the circumstances under which the concept map originated, should be taken into account when the validity of a concept map is addressed. For a given knowledge domain there might be several alternative concepts gaps that validity represent the respective domain. "</vt:lpstr>
      <vt:lpstr>"For one and the same domain several alternative concept maps may exist, originating from different world views or purposes."</vt:lpstr>
      <vt:lpstr>"It is important to recognize that a concept map is never finished. After a preliminary map is constructed, it is always necessary to revise this map. Other concepts can be added. Good maps usually result from three to many revisions. This is one reason why using computer software is helpful."</vt:lpstr>
      <vt:lpstr>"the fact that  learner's chosen labels or conceptual relationships may differ from teacher's preferred labels and still be correct."</vt:lpstr>
      <vt:lpstr>"There are hardly any absolute synonyms that can be used interreplaceably regardless of the domain, but there can be phrases that are close enough in their meaning to be treated as equals. As everyone has a certain way of expression and preferred word and phrases to describe things, the students may use other phrases to describe relationships than are included in reference model."</vt:lpstr>
      <vt:lpstr>"Open-ended assessments, defined as assessments with a large set of possible correct answers, by nature lend themselves to concerns regarding accurate and consistent grading."</vt:lpstr>
      <vt:lpstr>no evidence of what is in student mind at creating the map</vt:lpstr>
      <vt:lpstr>Supporting Evidences?</vt:lpstr>
      <vt:lpstr>"Then a student freely constructs a CM by using the terms and phrases he/she feels are the most appropriate ones to describe personal understanding of a domain’s conceptual structure, then the CM most precisely represents what is happening in the student's mind"</vt:lpstr>
      <vt:lpstr>students have difficulty in the concept mapping task</vt:lpstr>
      <vt:lpstr>...follows from...</vt:lpstr>
      <vt:lpstr>large size of knowledge domains</vt:lpstr>
      <vt:lpstr>Supporting Evidences?</vt:lpstr>
      <vt:lpstr>the majority of knowledge presented is relevant to the learner, resulting in large part of lectures or textbooks being retrieved and identified for knowledge organisation (Atapattu et al. 2012 ).</vt:lpstr>
      <vt:lpstr>"According to( Novak&amp;Gowin, 1984 ), a concept map should form an overview of approximately 15-25 concepts, organising the most important knowledge in a domain. However, in the educational context, particularly in lecture slides, the majority of the knowledge presented is deemed important to the learner, resulting in a large portion of lecture slides being retrieved and identified for concept map."</vt:lpstr>
      <vt:lpstr>"Usually 15 to 25 concepts will suffice."</vt:lpstr>
      <vt:lpstr>need of assistance</vt:lpstr>
      <vt:lpstr>Supporting Evidences?</vt:lpstr>
      <vt:lpstr>"novice learners require substantial assistance from experts in constructing their own maps,"</vt:lpstr>
      <vt:lpstr>"creating their own concept maps, introduces a substantial difficulty for novice students to correctly identify concepts, relation and hence, requieres continuos assistance from academic staff"</vt:lpstr>
      <vt:lpstr>"The widespread adoption of concept maps is hindered by the substantial assistance and feedback required by learners constructing concept maps. Most learners struggle to identify correct concepts, relations, and their hierarchical organisation."</vt:lpstr>
      <vt:lpstr>Assess Problem as Solutions</vt:lpstr>
      <vt:lpstr>Alleviate Consequences</vt:lpstr>
      <vt:lpstr>No longer difficulties for detecting students misconceptions</vt:lpstr>
      <vt:lpstr>Click icon to address it</vt:lpstr>
      <vt:lpstr>No longer not being able to adjust learning materials</vt:lpstr>
      <vt:lpstr>Click icon to address it</vt:lpstr>
      <vt:lpstr>Lessen Causes</vt:lpstr>
      <vt:lpstr>No longer students have difficulties developing concept maps</vt:lpstr>
      <vt:lpstr>No longer multi-perspective</vt:lpstr>
      <vt:lpstr>Click icon to address it</vt:lpstr>
      <vt:lpstr>No longer no evidence of what is in student mind at creating the map</vt:lpstr>
      <vt:lpstr>Click icon to address it</vt:lpstr>
      <vt:lpstr>No longer students have difficulty in the concept mapping task</vt:lpstr>
      <vt:lpstr>...follows from...</vt:lpstr>
      <vt:lpstr>No longer large size of knowledge domains</vt:lpstr>
      <vt:lpstr>No longer need of assistance</vt:lpstr>
      <vt:lpstr>Click icon to address it</vt:lpstr>
      <vt:lpstr>Requirements</vt:lpstr>
      <vt:lpstr>Requirements</vt:lpstr>
      <vt:lpstr>Functional Requirements</vt:lpstr>
      <vt:lpstr>Non-functional Requirements</vt:lpstr>
      <vt:lpstr>Non-functional Requirements</vt:lpstr>
      <vt:lpstr>Structural</vt:lpstr>
      <vt:lpstr>Coherence</vt:lpstr>
      <vt:lpstr>Consistency</vt:lpstr>
      <vt:lpstr>Modularity</vt:lpstr>
      <vt:lpstr>Conciseness</vt:lpstr>
      <vt:lpstr>Usage</vt:lpstr>
      <vt:lpstr>Usability</vt:lpstr>
      <vt:lpstr>Comprehensibility</vt:lpstr>
      <vt:lpstr>Learnability</vt:lpstr>
      <vt:lpstr>Customisability</vt:lpstr>
      <vt:lpstr>Suitability</vt:lpstr>
      <vt:lpstr>Accessibility</vt:lpstr>
      <vt:lpstr>Elegance</vt:lpstr>
      <vt:lpstr>Fun</vt:lpstr>
      <vt:lpstr>Traceability</vt:lpstr>
      <vt:lpstr>Management</vt:lpstr>
      <vt:lpstr>Maintainability</vt:lpstr>
      <vt:lpstr>Flexibility</vt:lpstr>
      <vt:lpstr>Accountability</vt:lpstr>
      <vt:lpstr>Environmental</vt:lpstr>
      <vt:lpstr>Expresiveness</vt:lpstr>
      <vt:lpstr>Correctness</vt:lpstr>
      <vt:lpstr>Generality</vt:lpstr>
      <vt:lpstr>Interoperability</vt:lpstr>
      <vt:lpstr>Autonomy</vt:lpstr>
      <vt:lpstr>Proximity</vt:lpstr>
      <vt:lpstr>Completeness</vt:lpstr>
      <vt:lpstr>Effectiveness</vt:lpstr>
      <vt:lpstr>Efficiency</vt:lpstr>
      <vt:lpstr>Robustness</vt:lpstr>
      <vt:lpstr>Resilience</vt:lpstr>
      <vt:lpstr>Design Purposeful Artefact &lt;name your artefact&gt;</vt:lpstr>
      <vt:lpstr>Description</vt:lpstr>
      <vt:lpstr>Technological Platforms</vt:lpstr>
      <vt:lpstr>Requirements</vt:lpstr>
      <vt:lpstr>Components</vt:lpstr>
      <vt:lpstr>Design Problem Template</vt:lpstr>
      <vt:lpstr>Improve</vt:lpstr>
      <vt:lpstr>when assessing Concept maps, finding the causes of the misconception is difficult</vt:lpstr>
      <vt:lpstr>By</vt:lpstr>
      <vt:lpstr>That satisfies</vt:lpstr>
      <vt:lpstr>In order to help</vt:lpstr>
      <vt:lpstr>student achieve(s) collect knowledge</vt:lpstr>
      <vt:lpstr>teacher achieve(s) validate student understanding</vt:lpstr>
      <vt:lpstr>teacher achieve(s) "in class room education measured several important aspects such as understanding, misconceptions and knowledge gaps, conceptual changes and problem solving skill"</vt:lpstr>
      <vt:lpstr>misc...</vt:lpstr>
      <vt:lpstr>"993) investigated the quality of  student understanding by looking both at the process of constructing maps and at the  maps that were produced."</vt:lpstr>
      <vt:lpstr>Describe Terminology</vt:lpstr>
      <vt:lpstr>Describe Stakeholders</vt:lpstr>
      <vt:lpstr>Add Client(s)</vt:lpstr>
      <vt:lpstr>student</vt:lpstr>
      <vt:lpstr>What are their goals?</vt:lpstr>
      <vt:lpstr>collect knowledge</vt:lpstr>
      <vt:lpstr>How to measure it?</vt:lpstr>
      <vt:lpstr>evaluating maps</vt:lpstr>
      <vt:lpstr>Add Decision Maker(s)</vt:lpstr>
      <vt:lpstr>Add Professional(s)</vt:lpstr>
      <vt:lpstr>teacher</vt:lpstr>
      <vt:lpstr>What are their goals?</vt:lpstr>
      <vt:lpstr>validate student understanding</vt:lpstr>
      <vt:lpstr>How to measure it?</vt:lpstr>
      <vt:lpstr>"in class room education measured several important aspects such as understanding, misconceptions and knowledge gaps, conceptual changes and problem solving skill"</vt:lpstr>
      <vt:lpstr>Add Witness(es)</vt:lpstr>
      <vt:lpstr>Type of Contribution</vt:lpstr>
      <vt:lpstr>A new solution for a new problem</vt:lpstr>
      <vt:lpstr>A known solution for a new problem</vt:lpstr>
      <vt:lpstr>A new solution for a known problem</vt:lpstr>
      <vt:lpstr>A known solution for a known problem</vt:lpstr>
      <vt:lpstr>Describe Practice</vt:lpstr>
      <vt:lpstr>Describe Practice</vt:lpstr>
      <vt:lpstr>Describe Practice</vt:lpstr>
      <vt:lpstr>Describe Practice</vt:lpstr>
      <vt:lpstr>Describe Practice</vt:lpstr>
      <vt:lpstr>Describe Practice</vt:lpstr>
      <vt:lpstr>Describe Practice</vt:lpstr>
      <vt:lpstr>Concept mapping from learning from text in education</vt:lpstr>
      <vt:lpstr>Concept mapping from learning from text in education</vt:lpstr>
      <vt:lpstr>Concept mapping from learning from text in education</vt:lpstr>
      <vt:lpstr>Concept mapping from learning from text in education</vt:lpstr>
      <vt:lpstr>Concept mapping from learning from text in education</vt:lpstr>
      <vt:lpstr>Concept mapping from learning from text in education</vt:lpstr>
      <vt:lpstr>...is a generalization of...</vt:lpstr>
      <vt:lpstr>Concept mapping...</vt:lpstr>
      <vt:lpstr>What is Concept mapping?</vt:lpstr>
      <vt:lpstr>Concept maps are diagrams that reflect how we personally organize and understand the relevant knowledge about a given topic or focus question. Since they were developed in the course of Novak’s research program, a large body of literature has arised pertaining to the use of Concept Mapping for educational purposes in educational settings fostering concept maps as a recognized tool for teaching and learning.</vt:lpstr>
      <vt:lpstr>"Concept maps are effective tools that assist learners in organising and representing knowledge."</vt:lpstr>
      <vt:lpstr>"Concept maps are sensemaking tools t hat connect many ideas, objects, and events within a domain and, as a result, help organise and visualise knowledge "</vt:lpstr>
      <vt:lpstr>Concept mapping in education</vt:lpstr>
      <vt:lpstr>"Numerous educational applications of Concept Mapping can be identified. Including as: 1) a scaffold for understanding, 2) a tool for the cons olidation of  educational experiences, 3) a tool for improveme nt of affective conditions for learning, 4) an aid or alternative to traditional writing assi gnments, 5) a tool to teach critical thinking, 6) a mediating representation for supporting in teraction among learners, and 7) an aid to the process of learning by teaching"</vt:lpstr>
      <vt:lpstr>"Concept Mapping has been put to many uses in education, business and government ... The process of Concept Mapping for educational purposes can foster the learning of well-integrated structural knowledge as opposed to the memorization of fragmentary, unintegrated facts."</vt:lpstr>
      <vt:lpstr>"They are often used as media for constructive learn activities and as commnunication aids in lectures, study materials, and collaborative learning "</vt:lpstr>
      <vt:lpstr>"A concept map is also able to represent personal knowledge, é.g. when a student is asked to generate a concept map specifying his/her personal understanding of a specific domain. "</vt:lpstr>
      <vt:lpstr>"Maps can be used as an assessment tool to identify understanding about concepts and relations. Additionally, these concept maps can be used as an intelligent suggester to recommend concepts, propositions, and existing concept maps from the web. In the educational context, these maps can provide scaffolding aid for students to construct their own concept maps. Concept mapping has also been utilised widely in question generation (Olney et al. 2012 ) and question answering (Dali et al. 2009 ). The preliminary concept maps extracted from this research can also be extended as an ontology for domain modeling in intelligent systems."</vt:lpstr>
      <vt:lpstr>"Concept mapping is recognised as a valuable educational visualisation technique, which assists students in organising, sharing and representing knowledge."</vt:lpstr>
      <vt:lpstr>properties</vt:lpstr>
      <vt:lpstr>properties</vt:lpstr>
      <vt:lpstr>properties</vt:lpstr>
      <vt:lpstr>benifits</vt:lpstr>
      <vt:lpstr>benifits</vt:lpstr>
      <vt:lpstr>benifits</vt:lpstr>
      <vt:lpstr>properties</vt:lpstr>
      <vt:lpstr>properties</vt:lpstr>
      <vt:lpstr>properties</vt:lpstr>
      <vt:lpstr>autonomous learning and depth learning</vt:lpstr>
      <vt:lpstr>"graphic organization construction by the readers themselves is effective in promoting autonomous learning and enhancing the depth of learning,"</vt:lpstr>
      <vt:lpstr>Mapping activity fosters qualities as reflection on one’s understanding and autonomous learning and involves students in a cognitive process that helps them to focus on relevant aspects of the learning material"</vt:lpstr>
      <vt:lpstr>text comprehension and summarization</vt:lpstr>
      <vt:lpstr>text comprehension and summarization</vt:lpstr>
      <vt:lpstr>"map-correction method enhanced text comprehension and summarization abilities and that the scaffold-fading method facilitated summarization ability."</vt:lpstr>
      <vt:lpstr>Concept maps are considered a valuable tool for learning from texts enhancing text comprehension and summarization</vt:lpstr>
      <vt:lpstr>Concept maps are considered a valuable tool for learning from texts enhancing text comprehension and summarization</vt:lpstr>
      <vt:lpstr>Functions</vt:lpstr>
      <vt:lpstr>Functions</vt:lpstr>
      <vt:lpstr>Concept mapping as a follow-up strategy in text learning can have several important functions. As Hilbert &amp; Renkl mentioned in their work, there can be differentiated four main functions: foster elaboration processes, reduction of content enhancing the acquisition and retention of macro level ideas, facilitate the construction of coherence and support metacognitive processes.</vt:lpstr>
      <vt:lpstr>properties</vt:lpstr>
      <vt:lpstr>Reduction</vt:lpstr>
      <vt:lpstr>properties</vt:lpstr>
      <vt:lpstr>(a) Reduction function : Weaver and Kintsch (1991) found that macropropositions which contain the top-level information of a text are recalled in more detail. Maps can enhance the acquisition and retention of macrolevel ideas (O'Donnell, Dansereau, &amp; Hall, 2002). Learners have to appraise the importance of concepts in order to decide whether they should integrate them in their concept map. Thus, learners concentrate on the most relevant macrostructure information of their learning topic.</vt:lpstr>
      <vt:lpstr>Coherence</vt:lpstr>
      <vt:lpstr>properties</vt:lpstr>
      <vt:lpstr>(b) Coherence function: Concept mapping requires the externalization of knowledge and its structure. Thereby working memory is off loaded and the construction of coherence is facilitated (Kintsch, 1998). Labeling the links connecting nodes emphasizes the kind of relationship between concepts. Additionally, spatial arrangements or the use of similar colors can emphasize that concepts belong together. Thus concept mapping fosters the building of a coherent structure of knowledge.</vt:lpstr>
      <vt:lpstr>Elabotation</vt:lpstr>
      <vt:lpstr>properties</vt:lpstr>
      <vt:lpstr>(c) Elaboration function: Due to the affordance of expressing notions in nodes and relations in links, concept maps foster elaboration processes (Weinstein &amp; Mayer, 1986). This means that learners have to relate new information to their prior knowledge in order to determine what concepts are important and whether and how they interrelate. Knowledge and comprehension gaps can become obvious when constructing and explicating relations between"</vt:lpstr>
      <vt:lpstr>Metacognitive</vt:lpstr>
      <vt:lpstr>properties</vt:lpstr>
      <vt:lpstr>(d) Metacognitive function: Metacognitive   processes   are   supported   through   concept   mapping.   Knowledge and comprehension gaps can become obvious when constructing and explicating relations between concepts, (e.g., Chi, Bassok, Lewis, Reimann, &amp; Glaser, 1989). At best, learners can overcome these gaps when they become aware of them.</vt:lpstr>
      <vt:lpstr>diagnosis of misunderstandings</vt:lpstr>
      <vt:lpstr>properties</vt:lpstr>
      <vt:lpstr>"concept mapping tasks may be more useful for the diagnosis of students’ misunderstandings owing to their sensitivity to (a) the structural nature of student knowledge, (b) intrusions or distortions in students’ understanding of content, and (c) errors of omission (Surber, 1984). "</vt:lpstr>
      <vt:lpstr>"Teachers and students are often able to more early identify misconceptions within the context of a Concept Map."</vt:lpstr>
      <vt:lpstr>activities</vt:lpstr>
      <vt:lpstr>activities</vt:lpstr>
      <vt:lpstr>During a concept mapping, students may be asked to construct the concept map (from scratch or using a list of concepts/relationships) to reflect their understanding and measurement of the text comprehension from the given resources</vt:lpstr>
      <vt:lpstr>During a concept mapping, students may be asked to construct the concept map (from scratch or using a list of concepts/relationships) to reflect their understanding and measurement of the text comprehension from the given resources</vt:lpstr>
      <vt:lpstr>"depending on the validation objectives, a set of different procedures for posing a concépt mapping task is available. Applying the ‘construct-a-map’ or ‘map  creation’ method (e.g. Ruiz-Primo, 2000), individuals are asked to generate a concept map cóncerning a specific knowlëdge domain from scratch either by providing concepts and/or relations or not"</vt:lpstr>
      <vt:lpstr>subactivities</vt:lpstr>
      <vt:lpstr>subactivities</vt:lpstr>
      <vt:lpstr>"A concept map assessment is composed of two parts: (a) a concept mapping task, and (b) concept map evaluation. "</vt:lpstr>
      <vt:lpstr>subactivities</vt:lpstr>
      <vt:lpstr>Concept mapping task</vt:lpstr>
      <vt:lpstr>properties</vt:lpstr>
      <vt:lpstr>"The concept mapping task is defined by those procedures that result in the construction of a concept map representing a student's knowledge. There is a variety of ways such maps may be produced. For instance, a map may be constructed by the evaluator based on student responses to an activity such as an interview or a word association task. Alternatively, students may be asked to construct a concept map themselves using pencil and paper. As this second type of task seems most practical for classroom applications, this type of concept mapping task was used in the assessments evaluated in this study."</vt:lpstr>
      <vt:lpstr>". Novak and Gowin noted that the act of mapping is a creative activity, in which the learner must exert effort to clarify meanings, by identifying important concepts, relationshi ps, and structure within a specified domain of knowledge"</vt:lpstr>
      <vt:lpstr>activities</vt:lpstr>
      <vt:lpstr>Define the topic or focus question</vt:lpstr>
      <vt:lpstr>Identify  and  list  the  most important concepts</vt:lpstr>
      <vt:lpstr>Concepts  are  ordered  from most  general  to  the  most  specific,</vt:lpstr>
      <vt:lpstr>Links are added &amp; Linking phrases are added (generic concepts: canBe, has, causes)</vt:lpstr>
      <vt:lpstr>Cross-links are added</vt:lpstr>
      <vt:lpstr>The map is reviewed</vt:lpstr>
      <vt:lpstr>Concept map evaluation</vt:lpstr>
      <vt:lpstr>properties</vt:lpstr>
      <vt:lpstr>"A concept map evaluation involves an examination of the content and structure of a con- cept map. The nature of an evaluation may involve making qualitative and/or quantitative ob- servations. The research reported here compares six different evaluation methods"</vt:lpstr>
      <vt:lpstr>Describe Problematic Phenomena</vt:lpstr>
      <vt:lpstr>Descriptive Questions</vt:lpstr>
      <vt:lpstr>What is "when assessing Concept maps, finding the causes of the misconception is difficult" like?</vt:lpstr>
      <vt:lpstr>What are its properties?</vt:lpstr>
      <vt:lpstr>How can it be categorized?</vt:lpstr>
      <vt:lpstr>How can we measure it?</vt:lpstr>
      <vt:lpstr>What is its purpose?</vt:lpstr>
      <vt:lpstr>What are its components?</vt:lpstr>
      <vt:lpstr>How do the components relate to one another?</vt:lpstr>
      <vt:lpstr>What are all the types of "when assessing Concept maps, finding the causes of the misconception is difficult"?</vt:lpstr>
      <vt:lpstr>How does "when assessing Concept maps, finding the causes of the misconception is difficult" differ from similar problems?</vt:lpstr>
      <vt:lpstr>Occurrence Questions</vt:lpstr>
      <vt:lpstr>How often does "when assessing Concept maps, finding the causes of the misconception is difficult" occur?</vt:lpstr>
      <vt:lpstr>What is an average amount of "when assessing Concept maps, finding the causes of the misconception is difficult"?</vt:lpstr>
      <vt:lpstr>How does "when assessing Concept maps, finding the causes of the misconception is difficult" normally work?</vt:lpstr>
      <vt:lpstr>What is the process by which "when assessing Concept maps, finding the causes of the misconception is difficult" happens?</vt:lpstr>
      <vt:lpstr>In what sequence do the events of "when assessing Concept maps, finding the causes of the misconception is difficult" occur?</vt:lpstr>
      <vt:lpstr>What are the steps "when assessing Concept maps, finding the causes of the misconception is difficult" goes through as it evolves?</vt:lpstr>
    </vt:vector>
  </TitlesOfParts>
  <Company>MeisterLabs GmbH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Mindmap of MindMeister</dc:title>
  <dc:creator>MeisterLabs GmbH</dc:creator>
  <cp:lastModifiedBy>MeisterLabs GmbH</cp:lastModifiedBy>
  <cp:revision>2</cp:revision>
  <dcterms:created xsi:type="dcterms:W3CDTF">2011-05-09T10:21:00Z</dcterms:created>
  <dcterms:modified xsi:type="dcterms:W3CDTF">2011-05-09T10:21:00Z</dcterms:modified>
</cp:coreProperties>
</file>